
<file path=[Content_Types].xml><?xml version="1.0" encoding="utf-8"?>
<Types xmlns="http://schemas.openxmlformats.org/package/2006/content-types">
  <Default Extension="bin" ContentType="application/vnd.ms-office.activeX"/>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ctiveX/activeX1.xml" ContentType="application/vnd.ms-office.activeX+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604020202020204" charset="0"/>
      <p:regular r:id="rId27"/>
    </p:embeddedFont>
    <p:embeddedFont>
      <p:font typeface="Garet Book" panose="020B0604020202020204" charset="0"/>
      <p:regular r:id="rId28"/>
    </p:embeddedFont>
    <p:embeddedFont>
      <p:font typeface="Neue Machina"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8671"/>
    <a:srgbClr val="B3E4C5"/>
    <a:srgbClr val="0B42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8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python/numpy/numpy_intro.asp" TargetMode="External"/><Relationship Id="rId7" Type="http://schemas.openxmlformats.org/officeDocument/2006/relationships/hyperlink" Target="https://pypi.org/project/pip/" TargetMode="External"/><Relationship Id="rId2" Type="http://schemas.openxmlformats.org/officeDocument/2006/relationships/hyperlink" Target="https://pygame-menu.readthedocs.io/en/4.2.8/" TargetMode="External"/><Relationship Id="rId1" Type="http://schemas.openxmlformats.org/officeDocument/2006/relationships/slideLayout" Target="../slideLayouts/slideLayout7.xml"/><Relationship Id="rId6" Type="http://schemas.openxmlformats.org/officeDocument/2006/relationships/hyperlink" Target="https://www.geeksforgeeks.org/python-random-module/" TargetMode="External"/><Relationship Id="rId5" Type="http://schemas.openxmlformats.org/officeDocument/2006/relationships/hyperlink" Target="https://realpython.com/pygame-a-primer/" TargetMode="External"/><Relationship Id="rId4" Type="http://schemas.openxmlformats.org/officeDocument/2006/relationships/hyperlink" Target="https://www.geeksforgeeks.org/numpy-in-python-set-1-introdu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423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0345" y="-644445"/>
            <a:ext cx="11575889" cy="11575889"/>
          </a:xfrm>
          <a:prstGeom prst="rect">
            <a:avLst/>
          </a:prstGeom>
        </p:spPr>
      </p:pic>
      <p:sp>
        <p:nvSpPr>
          <p:cNvPr id="3" name="TextBox 3"/>
          <p:cNvSpPr txBox="1"/>
          <p:nvPr/>
        </p:nvSpPr>
        <p:spPr>
          <a:xfrm>
            <a:off x="5943599" y="3034419"/>
            <a:ext cx="12349089" cy="2808461"/>
          </a:xfrm>
          <a:prstGeom prst="rect">
            <a:avLst/>
          </a:prstGeom>
        </p:spPr>
        <p:txBody>
          <a:bodyPr wrap="square" lIns="0" tIns="0" rIns="0" bIns="0" rtlCol="0" anchor="t">
            <a:spAutoFit/>
          </a:bodyPr>
          <a:lstStyle/>
          <a:p>
            <a:pPr>
              <a:lnSpc>
                <a:spcPts val="11159"/>
              </a:lnSpc>
            </a:pPr>
            <a:r>
              <a:rPr lang="en-US" sz="9299" dirty="0">
                <a:solidFill>
                  <a:srgbClr val="B3E4C5"/>
                </a:solidFill>
                <a:latin typeface="Neue Machina"/>
              </a:rPr>
              <a:t>Game development </a:t>
            </a:r>
          </a:p>
          <a:p>
            <a:pPr>
              <a:lnSpc>
                <a:spcPts val="11159"/>
              </a:lnSpc>
            </a:pPr>
            <a:r>
              <a:rPr lang="en-US" sz="9299" dirty="0">
                <a:solidFill>
                  <a:srgbClr val="B3E4C5"/>
                </a:solidFill>
                <a:latin typeface="Neue Machina"/>
              </a:rPr>
              <a:t>On Math Puzzle</a:t>
            </a:r>
          </a:p>
        </p:txBody>
      </p:sp>
      <p:sp>
        <p:nvSpPr>
          <p:cNvPr id="4" name="TextBox 3">
            <a:extLst>
              <a:ext uri="{FF2B5EF4-FFF2-40B4-BE49-F238E27FC236}">
                <a16:creationId xmlns:a16="http://schemas.microsoft.com/office/drawing/2014/main" id="{EF9EE793-3E08-7B15-9787-5E8EF9F15D4A}"/>
              </a:ext>
            </a:extLst>
          </p:cNvPr>
          <p:cNvSpPr txBox="1"/>
          <p:nvPr/>
        </p:nvSpPr>
        <p:spPr>
          <a:xfrm>
            <a:off x="13182600" y="5848350"/>
            <a:ext cx="2161169" cy="1267526"/>
          </a:xfrm>
          <a:prstGeom prst="rect">
            <a:avLst/>
          </a:prstGeom>
        </p:spPr>
        <p:txBody>
          <a:bodyPr wrap="square" lIns="0" tIns="0" rIns="0" bIns="0" rtlCol="0" anchor="t">
            <a:spAutoFit/>
          </a:bodyPr>
          <a:lstStyle/>
          <a:p>
            <a:pPr>
              <a:lnSpc>
                <a:spcPts val="11159"/>
              </a:lnSpc>
            </a:pPr>
            <a:r>
              <a:rPr lang="en-US" sz="6000" dirty="0">
                <a:solidFill>
                  <a:srgbClr val="B3E4C5"/>
                </a:solidFill>
                <a:latin typeface="Neue Machina"/>
              </a:rPr>
              <a:t>2048</a:t>
            </a:r>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3E4C5"/>
        </a:solidFill>
        <a:effectLst/>
      </p:bgPr>
    </p:bg>
    <p:spTree>
      <p:nvGrpSpPr>
        <p:cNvPr id="1" name=""/>
        <p:cNvGrpSpPr/>
        <p:nvPr/>
      </p:nvGrpSpPr>
      <p:grpSpPr>
        <a:xfrm>
          <a:off x="0" y="0"/>
          <a:ext cx="0" cy="0"/>
          <a:chOff x="0" y="0"/>
          <a:chExt cx="0" cy="0"/>
        </a:xfrm>
      </p:grpSpPr>
      <p:sp>
        <p:nvSpPr>
          <p:cNvPr id="2" name="TextBox 2"/>
          <p:cNvSpPr txBox="1"/>
          <p:nvPr/>
        </p:nvSpPr>
        <p:spPr>
          <a:xfrm>
            <a:off x="1028700" y="1548968"/>
            <a:ext cx="6445893" cy="1040028"/>
          </a:xfrm>
          <a:prstGeom prst="rect">
            <a:avLst/>
          </a:prstGeom>
        </p:spPr>
        <p:txBody>
          <a:bodyPr lIns="0" tIns="0" rIns="0" bIns="0" rtlCol="0" anchor="t">
            <a:spAutoFit/>
          </a:bodyPr>
          <a:lstStyle/>
          <a:p>
            <a:pPr>
              <a:lnSpc>
                <a:spcPts val="8194"/>
              </a:lnSpc>
            </a:pPr>
            <a:r>
              <a:rPr lang="en-US" sz="6829" dirty="0" err="1">
                <a:solidFill>
                  <a:srgbClr val="0B4236"/>
                </a:solidFill>
                <a:latin typeface="Neue Machina"/>
              </a:rPr>
              <a:t>Pygame</a:t>
            </a:r>
            <a:r>
              <a:rPr lang="en-US" sz="6829" dirty="0">
                <a:solidFill>
                  <a:srgbClr val="0B4236"/>
                </a:solidFill>
                <a:latin typeface="Neue Machina"/>
              </a:rPr>
              <a:t>-Menu</a:t>
            </a:r>
          </a:p>
        </p:txBody>
      </p:sp>
      <p:sp>
        <p:nvSpPr>
          <p:cNvPr id="3" name="TextBox 3"/>
          <p:cNvSpPr txBox="1"/>
          <p:nvPr/>
        </p:nvSpPr>
        <p:spPr>
          <a:xfrm>
            <a:off x="1028700" y="3611751"/>
            <a:ext cx="15958535" cy="4562123"/>
          </a:xfrm>
          <a:prstGeom prst="rect">
            <a:avLst/>
          </a:prstGeom>
        </p:spPr>
        <p:txBody>
          <a:bodyPr lIns="0" tIns="0" rIns="0" bIns="0" rtlCol="0" anchor="t">
            <a:spAutoFit/>
          </a:bodyPr>
          <a:lstStyle/>
          <a:p>
            <a:pPr marL="744479" lvl="1" indent="-372239">
              <a:lnSpc>
                <a:spcPts val="5172"/>
              </a:lnSpc>
              <a:buFont typeface="Arial"/>
              <a:buChar char="•"/>
            </a:pPr>
            <a:r>
              <a:rPr lang="en-US" sz="3448">
                <a:solidFill>
                  <a:srgbClr val="0B4236"/>
                </a:solidFill>
                <a:latin typeface="Garet Book"/>
              </a:rPr>
              <a:t>Pygame-menu is a python-pygame library for creating menus and GUIs. </a:t>
            </a:r>
          </a:p>
          <a:p>
            <a:pPr>
              <a:lnSpc>
                <a:spcPts val="5172"/>
              </a:lnSpc>
            </a:pPr>
            <a:endParaRPr lang="en-US" sz="3448">
              <a:solidFill>
                <a:srgbClr val="0B4236"/>
              </a:solidFill>
              <a:latin typeface="Garet Book"/>
            </a:endParaRPr>
          </a:p>
          <a:p>
            <a:pPr marL="744479" lvl="1" indent="-372239">
              <a:lnSpc>
                <a:spcPts val="5172"/>
              </a:lnSpc>
              <a:buFont typeface="Arial"/>
              <a:buChar char="•"/>
            </a:pPr>
            <a:r>
              <a:rPr lang="en-US" sz="3448">
                <a:solidFill>
                  <a:srgbClr val="0B4236"/>
                </a:solidFill>
                <a:latin typeface="Garet Book"/>
              </a:rPr>
              <a:t>It supports several widgets, such as buttons, color inputs, clock objects, drop selectors, frames, images, labels, selectors, tables, text inputs, color switches, and many more, with multiple options to customize.</a:t>
            </a:r>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4236"/>
        </a:solidFill>
        <a:effectLst/>
      </p:bgPr>
    </p:bg>
    <p:spTree>
      <p:nvGrpSpPr>
        <p:cNvPr id="1" name=""/>
        <p:cNvGrpSpPr/>
        <p:nvPr/>
      </p:nvGrpSpPr>
      <p:grpSpPr>
        <a:xfrm>
          <a:off x="0" y="0"/>
          <a:ext cx="0" cy="0"/>
          <a:chOff x="0" y="0"/>
          <a:chExt cx="0" cy="0"/>
        </a:xfrm>
      </p:grpSpPr>
      <p:sp>
        <p:nvSpPr>
          <p:cNvPr id="2" name="TextBox 2"/>
          <p:cNvSpPr txBox="1"/>
          <p:nvPr/>
        </p:nvSpPr>
        <p:spPr>
          <a:xfrm>
            <a:off x="1028700" y="1383804"/>
            <a:ext cx="10221384" cy="1295400"/>
          </a:xfrm>
          <a:prstGeom prst="rect">
            <a:avLst/>
          </a:prstGeom>
        </p:spPr>
        <p:txBody>
          <a:bodyPr lIns="0" tIns="0" rIns="0" bIns="0" rtlCol="0" anchor="t">
            <a:spAutoFit/>
          </a:bodyPr>
          <a:lstStyle/>
          <a:p>
            <a:pPr>
              <a:lnSpc>
                <a:spcPts val="10144"/>
              </a:lnSpc>
            </a:pPr>
            <a:r>
              <a:rPr lang="en-US" sz="8454">
                <a:solidFill>
                  <a:srgbClr val="B3E4C5"/>
                </a:solidFill>
                <a:latin typeface="Neue Machina"/>
              </a:rPr>
              <a:t>Random Module</a:t>
            </a:r>
          </a:p>
        </p:txBody>
      </p:sp>
      <p:sp>
        <p:nvSpPr>
          <p:cNvPr id="3" name="TextBox 3"/>
          <p:cNvSpPr txBox="1"/>
          <p:nvPr/>
        </p:nvSpPr>
        <p:spPr>
          <a:xfrm>
            <a:off x="1028700" y="2950693"/>
            <a:ext cx="16165956" cy="1209947"/>
          </a:xfrm>
          <a:prstGeom prst="rect">
            <a:avLst/>
          </a:prstGeom>
        </p:spPr>
        <p:txBody>
          <a:bodyPr lIns="0" tIns="0" rIns="0" bIns="0" rtlCol="0" anchor="t">
            <a:spAutoFit/>
          </a:bodyPr>
          <a:lstStyle/>
          <a:p>
            <a:pPr marL="744810" lvl="1" indent="-372405">
              <a:lnSpc>
                <a:spcPts val="4829"/>
              </a:lnSpc>
              <a:buFont typeface="Arial"/>
              <a:buChar char="•"/>
            </a:pPr>
            <a:r>
              <a:rPr lang="en-US" sz="3449" dirty="0">
                <a:solidFill>
                  <a:srgbClr val="B3E4C5"/>
                </a:solidFill>
                <a:latin typeface="Garet Book"/>
              </a:rPr>
              <a:t>The random module is a built-in module to generate the pseudo-random variables. </a:t>
            </a:r>
          </a:p>
        </p:txBody>
      </p:sp>
      <p:sp>
        <p:nvSpPr>
          <p:cNvPr id="4" name="TextBox 4"/>
          <p:cNvSpPr txBox="1"/>
          <p:nvPr/>
        </p:nvSpPr>
        <p:spPr>
          <a:xfrm>
            <a:off x="975596" y="6731333"/>
            <a:ext cx="16133634" cy="1652317"/>
          </a:xfrm>
          <a:prstGeom prst="rect">
            <a:avLst/>
          </a:prstGeom>
        </p:spPr>
        <p:txBody>
          <a:bodyPr lIns="0" tIns="0" rIns="0" bIns="0" rtlCol="0" anchor="t">
            <a:spAutoFit/>
          </a:bodyPr>
          <a:lstStyle/>
          <a:p>
            <a:pPr marL="690482" lvl="1" indent="-345241">
              <a:lnSpc>
                <a:spcPts val="4477"/>
              </a:lnSpc>
              <a:buFont typeface="Arial"/>
              <a:buChar char="•"/>
            </a:pPr>
            <a:r>
              <a:rPr lang="en-US" sz="3198" dirty="0" err="1">
                <a:solidFill>
                  <a:srgbClr val="B3E4C5"/>
                </a:solidFill>
                <a:latin typeface="Garet Book"/>
              </a:rPr>
              <a:t>random.random</a:t>
            </a:r>
            <a:r>
              <a:rPr lang="en-US" sz="3198" dirty="0">
                <a:solidFill>
                  <a:srgbClr val="B3E4C5"/>
                </a:solidFill>
                <a:latin typeface="Garet Book"/>
              </a:rPr>
              <a:t>()</a:t>
            </a:r>
          </a:p>
          <a:p>
            <a:pPr marL="1380964" lvl="2" indent="-460321">
              <a:lnSpc>
                <a:spcPts val="4477"/>
              </a:lnSpc>
              <a:buFont typeface="Arial"/>
              <a:buChar char="⚬"/>
            </a:pPr>
            <a:r>
              <a:rPr lang="en-US" sz="3198" dirty="0">
                <a:solidFill>
                  <a:srgbClr val="B3E4C5"/>
                </a:solidFill>
                <a:latin typeface="Garet Book"/>
              </a:rPr>
              <a:t>method returns a random float number between 0.0 to 1.0. The function doesn't need any arguments.</a:t>
            </a:r>
          </a:p>
        </p:txBody>
      </p:sp>
      <p:sp>
        <p:nvSpPr>
          <p:cNvPr id="5" name="TextBox 5"/>
          <p:cNvSpPr txBox="1"/>
          <p:nvPr/>
        </p:nvSpPr>
        <p:spPr>
          <a:xfrm>
            <a:off x="975596" y="5269020"/>
            <a:ext cx="10221384" cy="781050"/>
          </a:xfrm>
          <a:prstGeom prst="rect">
            <a:avLst/>
          </a:prstGeom>
        </p:spPr>
        <p:txBody>
          <a:bodyPr lIns="0" tIns="0" rIns="0" bIns="0" rtlCol="0" anchor="t">
            <a:spAutoFit/>
          </a:bodyPr>
          <a:lstStyle/>
          <a:p>
            <a:pPr>
              <a:lnSpc>
                <a:spcPts val="6000"/>
              </a:lnSpc>
            </a:pPr>
            <a:r>
              <a:rPr lang="en-US" sz="5000" dirty="0">
                <a:solidFill>
                  <a:srgbClr val="B3E4C5"/>
                </a:solidFill>
                <a:latin typeface="Neue Machina"/>
              </a:rPr>
              <a:t>Methods:</a:t>
            </a:r>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B4236"/>
        </a:solidFill>
        <a:effectLst/>
      </p:bgPr>
    </p:bg>
    <p:spTree>
      <p:nvGrpSpPr>
        <p:cNvPr id="1" name=""/>
        <p:cNvGrpSpPr/>
        <p:nvPr/>
      </p:nvGrpSpPr>
      <p:grpSpPr>
        <a:xfrm>
          <a:off x="0" y="0"/>
          <a:ext cx="0" cy="0"/>
          <a:chOff x="0" y="0"/>
          <a:chExt cx="0" cy="0"/>
        </a:xfrm>
      </p:grpSpPr>
      <p:sp>
        <p:nvSpPr>
          <p:cNvPr id="2" name="TextBox 2"/>
          <p:cNvSpPr txBox="1"/>
          <p:nvPr/>
        </p:nvSpPr>
        <p:spPr>
          <a:xfrm>
            <a:off x="1017806" y="2845787"/>
            <a:ext cx="16252388" cy="4595425"/>
          </a:xfrm>
          <a:prstGeom prst="rect">
            <a:avLst/>
          </a:prstGeom>
        </p:spPr>
        <p:txBody>
          <a:bodyPr lIns="0" tIns="0" rIns="0" bIns="0" rtlCol="0" anchor="t">
            <a:spAutoFit/>
          </a:bodyPr>
          <a:lstStyle/>
          <a:p>
            <a:pPr marL="690482" lvl="1" indent="-345241">
              <a:lnSpc>
                <a:spcPts val="4477"/>
              </a:lnSpc>
              <a:buFont typeface="Arial"/>
              <a:buChar char="•"/>
            </a:pPr>
            <a:r>
              <a:rPr lang="en-US" sz="3198" dirty="0" err="1">
                <a:solidFill>
                  <a:srgbClr val="B3E4C5"/>
                </a:solidFill>
                <a:latin typeface="Garet Book"/>
              </a:rPr>
              <a:t>random.randrange</a:t>
            </a:r>
            <a:r>
              <a:rPr lang="en-US" sz="3198" dirty="0">
                <a:solidFill>
                  <a:srgbClr val="B3E4C5"/>
                </a:solidFill>
                <a:latin typeface="Garet Book"/>
              </a:rPr>
              <a:t>()</a:t>
            </a:r>
          </a:p>
          <a:p>
            <a:pPr marL="1380964" lvl="2" indent="-460321">
              <a:lnSpc>
                <a:spcPts val="4477"/>
              </a:lnSpc>
              <a:buFont typeface="Arial"/>
              <a:buChar char="⚬"/>
            </a:pPr>
            <a:r>
              <a:rPr lang="en-US" sz="3198" dirty="0">
                <a:solidFill>
                  <a:srgbClr val="B3E4C5"/>
                </a:solidFill>
                <a:latin typeface="Garet Book"/>
              </a:rPr>
              <a:t>method returns a randomly selected element from the range created by the start, stop and step arguments. By default The value of start is 0 and value of step is 1.</a:t>
            </a:r>
          </a:p>
          <a:p>
            <a:pPr>
              <a:lnSpc>
                <a:spcPts val="4477"/>
              </a:lnSpc>
            </a:pPr>
            <a:endParaRPr lang="en-US" sz="3198" dirty="0">
              <a:solidFill>
                <a:srgbClr val="B3E4C5"/>
              </a:solidFill>
              <a:latin typeface="Garet Book"/>
            </a:endParaRPr>
          </a:p>
          <a:p>
            <a:pPr marL="690482" lvl="1" indent="-345241">
              <a:lnSpc>
                <a:spcPts val="4477"/>
              </a:lnSpc>
              <a:buFont typeface="Arial"/>
              <a:buChar char="•"/>
            </a:pPr>
            <a:r>
              <a:rPr lang="en-US" sz="3198" dirty="0" err="1">
                <a:solidFill>
                  <a:srgbClr val="B3E4C5"/>
                </a:solidFill>
                <a:latin typeface="Garet Book"/>
              </a:rPr>
              <a:t>random.choice</a:t>
            </a:r>
            <a:r>
              <a:rPr lang="en-US" sz="3198" dirty="0">
                <a:solidFill>
                  <a:srgbClr val="B3E4C5"/>
                </a:solidFill>
                <a:latin typeface="Garet Book"/>
              </a:rPr>
              <a:t>()</a:t>
            </a:r>
          </a:p>
          <a:p>
            <a:pPr marL="1380964" lvl="2" indent="-460321">
              <a:lnSpc>
                <a:spcPts val="4477"/>
              </a:lnSpc>
              <a:buFont typeface="Arial"/>
              <a:buChar char="⚬"/>
            </a:pPr>
            <a:r>
              <a:rPr lang="en-US" sz="3198" dirty="0">
                <a:solidFill>
                  <a:srgbClr val="B3E4C5"/>
                </a:solidFill>
                <a:latin typeface="Garet Book"/>
              </a:rPr>
              <a:t>method returns a randomly selected element from a non-empty sequence.</a:t>
            </a:r>
          </a:p>
        </p:txBody>
      </p:sp>
    </p:spTree>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8671"/>
        </a:solidFill>
        <a:effectLst/>
      </p:bgPr>
    </p:bg>
    <p:spTree>
      <p:nvGrpSpPr>
        <p:cNvPr id="1" name=""/>
        <p:cNvGrpSpPr/>
        <p:nvPr/>
      </p:nvGrpSpPr>
      <p:grpSpPr>
        <a:xfrm>
          <a:off x="0" y="0"/>
          <a:ext cx="0" cy="0"/>
          <a:chOff x="0" y="0"/>
          <a:chExt cx="0" cy="0"/>
        </a:xfrm>
      </p:grpSpPr>
      <p:sp>
        <p:nvSpPr>
          <p:cNvPr id="2" name="TextBox 2"/>
          <p:cNvSpPr txBox="1"/>
          <p:nvPr/>
        </p:nvSpPr>
        <p:spPr>
          <a:xfrm>
            <a:off x="971751" y="1562841"/>
            <a:ext cx="6910589" cy="1295400"/>
          </a:xfrm>
          <a:prstGeom prst="rect">
            <a:avLst/>
          </a:prstGeom>
        </p:spPr>
        <p:txBody>
          <a:bodyPr lIns="0" tIns="0" rIns="0" bIns="0" rtlCol="0" anchor="t">
            <a:spAutoFit/>
          </a:bodyPr>
          <a:lstStyle/>
          <a:p>
            <a:pPr>
              <a:lnSpc>
                <a:spcPts val="10144"/>
              </a:lnSpc>
            </a:pPr>
            <a:r>
              <a:rPr lang="en-US" sz="8454" b="1" dirty="0" err="1">
                <a:solidFill>
                  <a:srgbClr val="B3E4C5"/>
                </a:solidFill>
                <a:latin typeface="Neue Machina"/>
              </a:rPr>
              <a:t>Numpy</a:t>
            </a:r>
            <a:endParaRPr lang="en-US" sz="8454" b="1" dirty="0">
              <a:solidFill>
                <a:srgbClr val="B3E4C5"/>
              </a:solidFill>
              <a:latin typeface="Neue Machina"/>
            </a:endParaRPr>
          </a:p>
        </p:txBody>
      </p:sp>
      <p:sp>
        <p:nvSpPr>
          <p:cNvPr id="3" name="TextBox 3"/>
          <p:cNvSpPr txBox="1"/>
          <p:nvPr/>
        </p:nvSpPr>
        <p:spPr>
          <a:xfrm>
            <a:off x="938414" y="3726129"/>
            <a:ext cx="16230600" cy="1854931"/>
          </a:xfrm>
          <a:prstGeom prst="rect">
            <a:avLst/>
          </a:prstGeom>
        </p:spPr>
        <p:txBody>
          <a:bodyPr lIns="0" tIns="0" rIns="0" bIns="0" rtlCol="0" anchor="t">
            <a:spAutoFit/>
          </a:bodyPr>
          <a:lstStyle/>
          <a:p>
            <a:pPr marL="712179" lvl="1" indent="-356089">
              <a:lnSpc>
                <a:spcPts val="4947"/>
              </a:lnSpc>
              <a:buFont typeface="Arial"/>
              <a:buChar char="•"/>
            </a:pPr>
            <a:r>
              <a:rPr lang="en-US" sz="3298" dirty="0">
                <a:solidFill>
                  <a:srgbClr val="B3E4C5"/>
                </a:solidFill>
                <a:latin typeface="Garet Book"/>
              </a:rPr>
              <a:t>NumPy is a Python library used for working with arrays.</a:t>
            </a:r>
          </a:p>
          <a:p>
            <a:pPr>
              <a:lnSpc>
                <a:spcPts val="4947"/>
              </a:lnSpc>
            </a:pPr>
            <a:endParaRPr lang="en-US" sz="3298" dirty="0">
              <a:solidFill>
                <a:srgbClr val="B3E4C5"/>
              </a:solidFill>
              <a:latin typeface="Garet Book"/>
            </a:endParaRPr>
          </a:p>
          <a:p>
            <a:pPr marL="712179" lvl="1" indent="-356089">
              <a:lnSpc>
                <a:spcPts val="4947"/>
              </a:lnSpc>
              <a:buFont typeface="Arial"/>
              <a:buChar char="•"/>
            </a:pPr>
            <a:r>
              <a:rPr lang="en-US" sz="3298" dirty="0">
                <a:solidFill>
                  <a:srgbClr val="B3E4C5"/>
                </a:solidFill>
                <a:latin typeface="Garet Book"/>
              </a:rPr>
              <a:t>NumPy stands for Numerical Python.</a:t>
            </a:r>
          </a:p>
        </p:txBody>
      </p:sp>
      <p:pic>
        <p:nvPicPr>
          <p:cNvPr id="5" name="Picture 4">
            <a:extLst>
              <a:ext uri="{FF2B5EF4-FFF2-40B4-BE49-F238E27FC236}">
                <a16:creationId xmlns:a16="http://schemas.microsoft.com/office/drawing/2014/main" id="{8B241B91-71F8-2F30-50DE-C0AB9F4A9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832" y="5905500"/>
            <a:ext cx="6629400" cy="37017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58671"/>
        </a:solidFill>
        <a:effectLst/>
      </p:bgPr>
    </p:bg>
    <p:spTree>
      <p:nvGrpSpPr>
        <p:cNvPr id="1" name=""/>
        <p:cNvGrpSpPr/>
        <p:nvPr/>
      </p:nvGrpSpPr>
      <p:grpSpPr>
        <a:xfrm>
          <a:off x="0" y="0"/>
          <a:ext cx="0" cy="0"/>
          <a:chOff x="0" y="0"/>
          <a:chExt cx="0" cy="0"/>
        </a:xfrm>
      </p:grpSpPr>
      <p:sp>
        <p:nvSpPr>
          <p:cNvPr id="2" name="TextBox 2"/>
          <p:cNvSpPr txBox="1"/>
          <p:nvPr/>
        </p:nvSpPr>
        <p:spPr>
          <a:xfrm>
            <a:off x="1028700" y="2466858"/>
            <a:ext cx="11696700" cy="5288564"/>
          </a:xfrm>
          <a:prstGeom prst="rect">
            <a:avLst/>
          </a:prstGeom>
        </p:spPr>
        <p:txBody>
          <a:bodyPr wrap="square" lIns="0" tIns="0" rIns="0" bIns="0" rtlCol="0" anchor="t">
            <a:spAutoFit/>
          </a:bodyPr>
          <a:lstStyle/>
          <a:p>
            <a:pPr marL="712072" lvl="1" indent="-356036">
              <a:lnSpc>
                <a:spcPts val="4617"/>
              </a:lnSpc>
              <a:buFont typeface="Arial"/>
              <a:buChar char="•"/>
            </a:pPr>
            <a:r>
              <a:rPr lang="en-US" sz="3298" dirty="0">
                <a:solidFill>
                  <a:srgbClr val="B3E4C5"/>
                </a:solidFill>
                <a:latin typeface="Garet Book"/>
              </a:rPr>
              <a:t>In Python we have lists that serve the purpose of arrays, but they are slow to process.</a:t>
            </a:r>
          </a:p>
          <a:p>
            <a:pPr marL="356036" lvl="1">
              <a:lnSpc>
                <a:spcPts val="4617"/>
              </a:lnSpc>
            </a:pPr>
            <a:endParaRPr lang="en-US" sz="3298" dirty="0">
              <a:solidFill>
                <a:srgbClr val="B3E4C5"/>
              </a:solidFill>
              <a:latin typeface="Garet Book"/>
            </a:endParaRPr>
          </a:p>
          <a:p>
            <a:pPr marL="712072" lvl="1" indent="-356036">
              <a:lnSpc>
                <a:spcPts val="4617"/>
              </a:lnSpc>
              <a:buFont typeface="Arial"/>
              <a:buChar char="•"/>
            </a:pPr>
            <a:r>
              <a:rPr lang="en-US" sz="3298" dirty="0">
                <a:solidFill>
                  <a:srgbClr val="B3E4C5"/>
                </a:solidFill>
                <a:latin typeface="Garet Book"/>
              </a:rPr>
              <a:t>NumPy aims to provide an array object that is up to 50x faster than traditional Python lists.</a:t>
            </a:r>
          </a:p>
          <a:p>
            <a:pPr marL="356036" lvl="1">
              <a:lnSpc>
                <a:spcPts val="4617"/>
              </a:lnSpc>
            </a:pPr>
            <a:endParaRPr lang="en-US" sz="3298" dirty="0">
              <a:solidFill>
                <a:srgbClr val="B3E4C5"/>
              </a:solidFill>
              <a:latin typeface="Garet Book"/>
            </a:endParaRPr>
          </a:p>
          <a:p>
            <a:pPr marL="712072" lvl="1" indent="-356036">
              <a:lnSpc>
                <a:spcPts val="4617"/>
              </a:lnSpc>
              <a:buFont typeface="Arial"/>
              <a:buChar char="•"/>
            </a:pPr>
            <a:r>
              <a:rPr lang="en-US" sz="3298" dirty="0">
                <a:solidFill>
                  <a:srgbClr val="B3E4C5"/>
                </a:solidFill>
                <a:latin typeface="Garet Book"/>
              </a:rPr>
              <a:t>NumPy arrays are stored at one continuous place in memory unlike lists, so processes can access and manipulate them very efficiently.</a:t>
            </a:r>
          </a:p>
        </p:txBody>
      </p:sp>
      <p:sp>
        <p:nvSpPr>
          <p:cNvPr id="3" name="TextBox 3"/>
          <p:cNvSpPr txBox="1"/>
          <p:nvPr/>
        </p:nvSpPr>
        <p:spPr>
          <a:xfrm>
            <a:off x="1028700" y="1019175"/>
            <a:ext cx="9630170" cy="800100"/>
          </a:xfrm>
          <a:prstGeom prst="rect">
            <a:avLst/>
          </a:prstGeom>
        </p:spPr>
        <p:txBody>
          <a:bodyPr lIns="0" tIns="0" rIns="0" bIns="0" rtlCol="0" anchor="t">
            <a:spAutoFit/>
          </a:bodyPr>
          <a:lstStyle/>
          <a:p>
            <a:pPr>
              <a:lnSpc>
                <a:spcPts val="6239"/>
              </a:lnSpc>
            </a:pPr>
            <a:r>
              <a:rPr lang="en-US" sz="5199">
                <a:solidFill>
                  <a:srgbClr val="B3E4C5"/>
                </a:solidFill>
                <a:latin typeface="Neue Machina"/>
              </a:rPr>
              <a:t>Why Use NumPy?</a:t>
            </a:r>
          </a:p>
        </p:txBody>
      </p:sp>
      <p:pic>
        <p:nvPicPr>
          <p:cNvPr id="5" name="Picture 4">
            <a:extLst>
              <a:ext uri="{FF2B5EF4-FFF2-40B4-BE49-F238E27FC236}">
                <a16:creationId xmlns:a16="http://schemas.microsoft.com/office/drawing/2014/main" id="{E6D6E4EC-E434-11C0-4079-87BF5BE20A5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0667"/>
          <a:stretch/>
        </p:blipFill>
        <p:spPr>
          <a:xfrm>
            <a:off x="13639800" y="5587236"/>
            <a:ext cx="4343400" cy="43710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58671"/>
        </a:solidFill>
        <a:effectLst/>
      </p:bgPr>
    </p:bg>
    <p:spTree>
      <p:nvGrpSpPr>
        <p:cNvPr id="1" name=""/>
        <p:cNvGrpSpPr/>
        <p:nvPr/>
      </p:nvGrpSpPr>
      <p:grpSpPr>
        <a:xfrm>
          <a:off x="0" y="0"/>
          <a:ext cx="0" cy="0"/>
          <a:chOff x="0" y="0"/>
          <a:chExt cx="0" cy="0"/>
        </a:xfrm>
      </p:grpSpPr>
      <p:sp>
        <p:nvSpPr>
          <p:cNvPr id="2" name="TextBox 2"/>
          <p:cNvSpPr txBox="1"/>
          <p:nvPr/>
        </p:nvSpPr>
        <p:spPr>
          <a:xfrm>
            <a:off x="1028700" y="2548208"/>
            <a:ext cx="16230600" cy="6710092"/>
          </a:xfrm>
          <a:prstGeom prst="rect">
            <a:avLst/>
          </a:prstGeom>
        </p:spPr>
        <p:txBody>
          <a:bodyPr lIns="0" tIns="0" rIns="0" bIns="0" rtlCol="0" anchor="t">
            <a:spAutoFit/>
          </a:bodyPr>
          <a:lstStyle/>
          <a:p>
            <a:pPr marL="690482" lvl="1" indent="-345241" algn="just">
              <a:lnSpc>
                <a:spcPts val="4477"/>
              </a:lnSpc>
              <a:buFont typeface="Arial"/>
              <a:buChar char="•"/>
            </a:pPr>
            <a:r>
              <a:rPr lang="en-US" sz="3198" dirty="0" err="1">
                <a:solidFill>
                  <a:srgbClr val="B3E4C5"/>
                </a:solidFill>
                <a:latin typeface="Garet Book"/>
              </a:rPr>
              <a:t>numpy.zeros</a:t>
            </a:r>
            <a:r>
              <a:rPr lang="en-US" sz="3198" dirty="0">
                <a:solidFill>
                  <a:srgbClr val="B3E4C5"/>
                </a:solidFill>
                <a:latin typeface="Garet Book"/>
              </a:rPr>
              <a:t>(shape, </a:t>
            </a:r>
            <a:r>
              <a:rPr lang="en-US" sz="3198" dirty="0" err="1">
                <a:solidFill>
                  <a:srgbClr val="B3E4C5"/>
                </a:solidFill>
                <a:latin typeface="Garet Book"/>
              </a:rPr>
              <a:t>dtype</a:t>
            </a:r>
            <a:r>
              <a:rPr lang="en-US" sz="3198" dirty="0">
                <a:solidFill>
                  <a:srgbClr val="B3E4C5"/>
                </a:solidFill>
                <a:latin typeface="Garet Book"/>
              </a:rPr>
              <a:t>=float)</a:t>
            </a:r>
          </a:p>
          <a:p>
            <a:pPr marL="1380964" lvl="2" indent="-460321" algn="just">
              <a:lnSpc>
                <a:spcPts val="4477"/>
              </a:lnSpc>
              <a:buFont typeface="Arial"/>
              <a:buChar char="⚬"/>
            </a:pPr>
            <a:r>
              <a:rPr lang="en-US" sz="3198" dirty="0">
                <a:solidFill>
                  <a:srgbClr val="B3E4C5"/>
                </a:solidFill>
                <a:latin typeface="Garet Book"/>
              </a:rPr>
              <a:t>Return a new array of given shape and type, filled with zeros.</a:t>
            </a:r>
          </a:p>
          <a:p>
            <a:pPr algn="just">
              <a:lnSpc>
                <a:spcPts val="4477"/>
              </a:lnSpc>
            </a:pPr>
            <a:endParaRPr lang="en-US" sz="3198" dirty="0">
              <a:solidFill>
                <a:srgbClr val="B3E4C5"/>
              </a:solidFill>
              <a:latin typeface="Garet Book"/>
            </a:endParaRPr>
          </a:p>
          <a:p>
            <a:pPr marL="690482" lvl="1" indent="-345241" algn="just">
              <a:lnSpc>
                <a:spcPts val="4477"/>
              </a:lnSpc>
              <a:buFont typeface="Arial"/>
              <a:buChar char="•"/>
            </a:pPr>
            <a:r>
              <a:rPr lang="en-US" sz="3198" dirty="0" err="1">
                <a:solidFill>
                  <a:srgbClr val="B3E4C5"/>
                </a:solidFill>
                <a:latin typeface="Garet Book"/>
              </a:rPr>
              <a:t>numpy.where</a:t>
            </a:r>
            <a:r>
              <a:rPr lang="en-US" sz="3198" dirty="0">
                <a:solidFill>
                  <a:srgbClr val="B3E4C5"/>
                </a:solidFill>
                <a:latin typeface="Garet Book"/>
              </a:rPr>
              <a:t>(condition)</a:t>
            </a:r>
          </a:p>
          <a:p>
            <a:pPr marL="1380964" lvl="2" indent="-460321" algn="just">
              <a:lnSpc>
                <a:spcPts val="4477"/>
              </a:lnSpc>
              <a:buFont typeface="Arial"/>
              <a:buChar char="⚬"/>
            </a:pPr>
            <a:r>
              <a:rPr lang="en-US" sz="3198" dirty="0">
                <a:solidFill>
                  <a:srgbClr val="B3E4C5"/>
                </a:solidFill>
                <a:latin typeface="Garet Book"/>
              </a:rPr>
              <a:t>Return elements chosen from x or y depending on condition.</a:t>
            </a:r>
          </a:p>
          <a:p>
            <a:pPr algn="just">
              <a:lnSpc>
                <a:spcPts val="4477"/>
              </a:lnSpc>
            </a:pPr>
            <a:endParaRPr lang="en-US" sz="3198" dirty="0">
              <a:solidFill>
                <a:srgbClr val="B3E4C5"/>
              </a:solidFill>
              <a:latin typeface="Garet Book"/>
            </a:endParaRPr>
          </a:p>
          <a:p>
            <a:pPr marL="690482" lvl="1" indent="-345241" algn="just">
              <a:lnSpc>
                <a:spcPts val="4477"/>
              </a:lnSpc>
              <a:buFont typeface="Arial"/>
              <a:buChar char="•"/>
            </a:pPr>
            <a:r>
              <a:rPr lang="en-US" sz="3198" dirty="0" err="1">
                <a:solidFill>
                  <a:srgbClr val="B3E4C5"/>
                </a:solidFill>
                <a:latin typeface="Garet Book"/>
              </a:rPr>
              <a:t>numpy.array</a:t>
            </a:r>
            <a:r>
              <a:rPr lang="en-US" sz="3198" dirty="0">
                <a:solidFill>
                  <a:srgbClr val="B3E4C5"/>
                </a:solidFill>
                <a:latin typeface="Garet Book"/>
              </a:rPr>
              <a:t>(object, </a:t>
            </a:r>
            <a:r>
              <a:rPr lang="en-US" sz="3198" dirty="0" err="1">
                <a:solidFill>
                  <a:srgbClr val="B3E4C5"/>
                </a:solidFill>
                <a:latin typeface="Garet Book"/>
              </a:rPr>
              <a:t>dtype</a:t>
            </a:r>
            <a:r>
              <a:rPr lang="en-US" sz="3198" dirty="0">
                <a:solidFill>
                  <a:srgbClr val="B3E4C5"/>
                </a:solidFill>
                <a:latin typeface="Garet Book"/>
              </a:rPr>
              <a:t>=None)</a:t>
            </a:r>
          </a:p>
          <a:p>
            <a:pPr marL="1380964" lvl="2" indent="-460321" algn="just">
              <a:lnSpc>
                <a:spcPts val="4477"/>
              </a:lnSpc>
              <a:buFont typeface="Arial"/>
              <a:buChar char="⚬"/>
            </a:pPr>
            <a:r>
              <a:rPr lang="en-US" sz="3198" dirty="0">
                <a:solidFill>
                  <a:srgbClr val="B3E4C5"/>
                </a:solidFill>
                <a:latin typeface="Garet Book"/>
              </a:rPr>
              <a:t>Create an array.</a:t>
            </a:r>
          </a:p>
          <a:p>
            <a:pPr algn="just">
              <a:lnSpc>
                <a:spcPts val="4477"/>
              </a:lnSpc>
            </a:pPr>
            <a:endParaRPr lang="en-US" sz="3198" dirty="0">
              <a:solidFill>
                <a:srgbClr val="B3E4C5"/>
              </a:solidFill>
              <a:latin typeface="Garet Book"/>
            </a:endParaRPr>
          </a:p>
          <a:p>
            <a:pPr marL="690482" lvl="1" indent="-345241" algn="just">
              <a:lnSpc>
                <a:spcPts val="4477"/>
              </a:lnSpc>
              <a:buFont typeface="Arial"/>
              <a:buChar char="•"/>
            </a:pPr>
            <a:r>
              <a:rPr lang="en-US" sz="3198" dirty="0" err="1">
                <a:solidFill>
                  <a:srgbClr val="B3E4C5"/>
                </a:solidFill>
                <a:latin typeface="Garet Book"/>
              </a:rPr>
              <a:t>numpy.zeros_like</a:t>
            </a:r>
            <a:r>
              <a:rPr lang="en-US" sz="3198" dirty="0">
                <a:solidFill>
                  <a:srgbClr val="B3E4C5"/>
                </a:solidFill>
                <a:latin typeface="Garet Book"/>
              </a:rPr>
              <a:t>(a, </a:t>
            </a:r>
            <a:r>
              <a:rPr lang="en-US" sz="3198" dirty="0" err="1">
                <a:solidFill>
                  <a:srgbClr val="B3E4C5"/>
                </a:solidFill>
                <a:latin typeface="Garet Book"/>
              </a:rPr>
              <a:t>dtype</a:t>
            </a:r>
            <a:r>
              <a:rPr lang="en-US" sz="3198" dirty="0">
                <a:solidFill>
                  <a:srgbClr val="B3E4C5"/>
                </a:solidFill>
                <a:latin typeface="Garet Book"/>
              </a:rPr>
              <a:t>=None)</a:t>
            </a:r>
          </a:p>
          <a:p>
            <a:pPr marL="1380964" lvl="2" indent="-460321" algn="just">
              <a:lnSpc>
                <a:spcPts val="4477"/>
              </a:lnSpc>
              <a:buFont typeface="Arial"/>
              <a:buChar char="⚬"/>
            </a:pPr>
            <a:r>
              <a:rPr lang="en-US" sz="3198" dirty="0">
                <a:solidFill>
                  <a:srgbClr val="B3E4C5"/>
                </a:solidFill>
                <a:latin typeface="Garet Book"/>
              </a:rPr>
              <a:t>Return an array of zeros with the same shape and type as a given array.</a:t>
            </a:r>
          </a:p>
        </p:txBody>
      </p:sp>
      <p:sp>
        <p:nvSpPr>
          <p:cNvPr id="3" name="TextBox 3"/>
          <p:cNvSpPr txBox="1"/>
          <p:nvPr/>
        </p:nvSpPr>
        <p:spPr>
          <a:xfrm>
            <a:off x="1028700" y="1009650"/>
            <a:ext cx="10221384" cy="781050"/>
          </a:xfrm>
          <a:prstGeom prst="rect">
            <a:avLst/>
          </a:prstGeom>
        </p:spPr>
        <p:txBody>
          <a:bodyPr lIns="0" tIns="0" rIns="0" bIns="0" rtlCol="0" anchor="t">
            <a:spAutoFit/>
          </a:bodyPr>
          <a:lstStyle/>
          <a:p>
            <a:pPr>
              <a:lnSpc>
                <a:spcPts val="6000"/>
              </a:lnSpc>
            </a:pPr>
            <a:r>
              <a:rPr lang="en-US" sz="5000" dirty="0">
                <a:solidFill>
                  <a:srgbClr val="B3E4C5"/>
                </a:solidFill>
                <a:latin typeface="Neue Machina"/>
              </a:rPr>
              <a:t>Methods:</a:t>
            </a:r>
          </a:p>
        </p:txBody>
      </p:sp>
    </p:spTree>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B4236"/>
        </a:solidFill>
        <a:effectLst/>
      </p:bgPr>
    </p:bg>
    <p:spTree>
      <p:nvGrpSpPr>
        <p:cNvPr id="1" name=""/>
        <p:cNvGrpSpPr/>
        <p:nvPr/>
      </p:nvGrpSpPr>
      <p:grpSpPr>
        <a:xfrm>
          <a:off x="0" y="0"/>
          <a:ext cx="0" cy="0"/>
          <a:chOff x="0" y="0"/>
          <a:chExt cx="0" cy="0"/>
        </a:xfrm>
      </p:grpSpPr>
      <p:grpSp>
        <p:nvGrpSpPr>
          <p:cNvPr id="2" name="Group 2"/>
          <p:cNvGrpSpPr/>
          <p:nvPr/>
        </p:nvGrpSpPr>
        <p:grpSpPr>
          <a:xfrm>
            <a:off x="6095198" y="800101"/>
            <a:ext cx="6097604" cy="8648698"/>
            <a:chOff x="1814" y="-164928"/>
            <a:chExt cx="809173" cy="1147712"/>
          </a:xfrm>
        </p:grpSpPr>
        <p:sp>
          <p:nvSpPr>
            <p:cNvPr id="3" name="Freeform 3"/>
            <p:cNvSpPr/>
            <p:nvPr/>
          </p:nvSpPr>
          <p:spPr>
            <a:xfrm>
              <a:off x="1814"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58671"/>
            </a:solidFill>
          </p:spPr>
        </p:sp>
        <p:sp>
          <p:nvSpPr>
            <p:cNvPr id="4" name="TextBox 4"/>
            <p:cNvSpPr txBox="1"/>
            <p:nvPr/>
          </p:nvSpPr>
          <p:spPr>
            <a:xfrm>
              <a:off x="76200" y="-164928"/>
              <a:ext cx="660400" cy="1147712"/>
            </a:xfrm>
            <a:prstGeom prst="rect">
              <a:avLst/>
            </a:prstGeom>
          </p:spPr>
          <p:txBody>
            <a:bodyPr lIns="50800" tIns="50800" rIns="50800" bIns="50800" rtlCol="0" anchor="ctr"/>
            <a:lstStyle/>
            <a:p>
              <a:pPr algn="ctr">
                <a:lnSpc>
                  <a:spcPts val="11899"/>
                </a:lnSpc>
                <a:spcBef>
                  <a:spcPct val="0"/>
                </a:spcBef>
              </a:pPr>
              <a:r>
                <a:rPr lang="en-US" sz="8499" dirty="0">
                  <a:solidFill>
                    <a:srgbClr val="000000"/>
                  </a:solidFill>
                  <a:latin typeface="Canva Sans"/>
                </a:rPr>
                <a:t>CODE</a:t>
              </a:r>
            </a:p>
          </p:txBody>
        </p:sp>
      </p:gr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3E4C5"/>
        </a:solidFill>
        <a:effectLst/>
      </p:bgPr>
    </p:bg>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038" name="TextBox1" r:id="rId2" imgW="14859000" imgH="8458200"/>
        </mc:Choice>
        <mc:Fallback>
          <p:control name="TextBox1" r:id="rId2" imgW="14859000" imgH="8458200">
            <p:pic>
              <p:nvPicPr>
                <p:cNvPr id="2" name="TextBox1">
                  <a:extLst>
                    <a:ext uri="{FF2B5EF4-FFF2-40B4-BE49-F238E27FC236}">
                      <a16:creationId xmlns:a16="http://schemas.microsoft.com/office/drawing/2014/main" id="{22971000-B0E5-492A-AB2D-A1AD8D552E8B}"/>
                    </a:ext>
                  </a:extLst>
                </p:cNvPr>
                <p:cNvPicPr>
                  <a:picLocks/>
                </p:cNvPicPr>
                <p:nvPr/>
              </p:nvPicPr>
              <p:blipFill>
                <a:blip r:embed="rId4"/>
                <a:stretch>
                  <a:fillRect/>
                </a:stretch>
              </p:blipFill>
              <p:spPr>
                <a:xfrm>
                  <a:off x="1714500" y="914400"/>
                  <a:ext cx="14859000" cy="8458200"/>
                </a:xfrm>
                <a:prstGeom prst="rect">
                  <a:avLst/>
                </a:prstGeom>
              </p:spPr>
            </p:pic>
          </p:control>
        </mc:Fallback>
      </mc:AlternateContent>
    </p:controls>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4236"/>
        </a:solidFill>
        <a:effectLst/>
      </p:bgPr>
    </p:bg>
    <p:spTree>
      <p:nvGrpSpPr>
        <p:cNvPr id="1" name=""/>
        <p:cNvGrpSpPr/>
        <p:nvPr/>
      </p:nvGrpSpPr>
      <p:grpSpPr>
        <a:xfrm>
          <a:off x="0" y="0"/>
          <a:ext cx="0" cy="0"/>
          <a:chOff x="0" y="0"/>
          <a:chExt cx="0" cy="0"/>
        </a:xfrm>
      </p:grpSpPr>
      <p:grpSp>
        <p:nvGrpSpPr>
          <p:cNvPr id="2" name="Group 2"/>
          <p:cNvGrpSpPr/>
          <p:nvPr/>
        </p:nvGrpSpPr>
        <p:grpSpPr>
          <a:xfrm>
            <a:off x="6095194" y="1028701"/>
            <a:ext cx="6097604" cy="8229599"/>
            <a:chOff x="1813" y="-139648"/>
            <a:chExt cx="809173" cy="1092096"/>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58671"/>
            </a:solidFill>
          </p:spPr>
        </p:sp>
        <p:sp>
          <p:nvSpPr>
            <p:cNvPr id="4" name="TextBox 4"/>
            <p:cNvSpPr txBox="1"/>
            <p:nvPr/>
          </p:nvSpPr>
          <p:spPr>
            <a:xfrm>
              <a:off x="76200" y="-139648"/>
              <a:ext cx="660400" cy="1092096"/>
            </a:xfrm>
            <a:prstGeom prst="rect">
              <a:avLst/>
            </a:prstGeom>
          </p:spPr>
          <p:txBody>
            <a:bodyPr lIns="50800" tIns="50800" rIns="50800" bIns="50800" rtlCol="0" anchor="ctr"/>
            <a:lstStyle/>
            <a:p>
              <a:pPr algn="ctr">
                <a:lnSpc>
                  <a:spcPts val="11899"/>
                </a:lnSpc>
                <a:spcBef>
                  <a:spcPct val="0"/>
                </a:spcBef>
              </a:pPr>
              <a:r>
                <a:rPr lang="en-US" sz="8499" dirty="0">
                  <a:solidFill>
                    <a:srgbClr val="000000"/>
                  </a:solidFill>
                  <a:latin typeface="Canva Sans"/>
                </a:rPr>
                <a:t>OUTPUT</a:t>
              </a: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3E4C5"/>
        </a:solidFill>
        <a:effectLst/>
      </p:bgPr>
    </p:bg>
    <p:spTree>
      <p:nvGrpSpPr>
        <p:cNvPr id="1" name=""/>
        <p:cNvGrpSpPr/>
        <p:nvPr/>
      </p:nvGrpSpPr>
      <p:grpSpPr>
        <a:xfrm>
          <a:off x="0" y="0"/>
          <a:ext cx="0" cy="0"/>
          <a:chOff x="0" y="0"/>
          <a:chExt cx="0" cy="0"/>
        </a:xfrm>
      </p:grpSpPr>
      <p:pic>
        <p:nvPicPr>
          <p:cNvPr id="3" name="Untitled design (1)">
            <a:hlinkClick r:id="" action="ppaction://media"/>
            <a:extLst>
              <a:ext uri="{FF2B5EF4-FFF2-40B4-BE49-F238E27FC236}">
                <a16:creationId xmlns:a16="http://schemas.microsoft.com/office/drawing/2014/main" id="{CA603DA2-0681-6BF1-8669-FFCD98C9D7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875" r="22396"/>
          <a:stretch/>
        </p:blipFill>
        <p:spPr>
          <a:xfrm>
            <a:off x="5067300" y="1028700"/>
            <a:ext cx="81534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3E4C5"/>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0B4236">
                <a:alpha val="29804"/>
              </a:srgbClr>
            </a:solidFill>
            <a:prstDash val="solid"/>
            <a:headEnd type="none" w="sm" len="sm"/>
            <a:tailEnd type="none" w="sm" len="sm"/>
          </a:ln>
        </p:spPr>
      </p:sp>
      <p:grpSp>
        <p:nvGrpSpPr>
          <p:cNvPr id="3" name="Group 3"/>
          <p:cNvGrpSpPr/>
          <p:nvPr/>
        </p:nvGrpSpPr>
        <p:grpSpPr>
          <a:xfrm>
            <a:off x="0" y="0"/>
            <a:ext cx="6916016" cy="10287000"/>
            <a:chOff x="0" y="0"/>
            <a:chExt cx="2522982" cy="3752725"/>
          </a:xfrm>
        </p:grpSpPr>
        <p:sp>
          <p:nvSpPr>
            <p:cNvPr id="4" name="Freeform 4"/>
            <p:cNvSpPr/>
            <p:nvPr/>
          </p:nvSpPr>
          <p:spPr>
            <a:xfrm>
              <a:off x="0" y="0"/>
              <a:ext cx="2522981" cy="3752726"/>
            </a:xfrm>
            <a:custGeom>
              <a:avLst/>
              <a:gdLst/>
              <a:ahLst/>
              <a:cxnLst/>
              <a:rect l="l" t="t" r="r" b="b"/>
              <a:pathLst>
                <a:path w="2522981" h="3752726">
                  <a:moveTo>
                    <a:pt x="0" y="0"/>
                  </a:moveTo>
                  <a:lnTo>
                    <a:pt x="2522981" y="0"/>
                  </a:lnTo>
                  <a:lnTo>
                    <a:pt x="2522981" y="3752726"/>
                  </a:lnTo>
                  <a:lnTo>
                    <a:pt x="0" y="3752726"/>
                  </a:lnTo>
                  <a:close/>
                </a:path>
              </a:pathLst>
            </a:custGeom>
            <a:solidFill>
              <a:srgbClr val="0B4236"/>
            </a:solidFill>
          </p:spPr>
        </p:sp>
      </p:grpSp>
      <p:sp>
        <p:nvSpPr>
          <p:cNvPr id="5" name="TextBox 5"/>
          <p:cNvSpPr txBox="1"/>
          <p:nvPr/>
        </p:nvSpPr>
        <p:spPr>
          <a:xfrm>
            <a:off x="1028700" y="1967464"/>
            <a:ext cx="5059131" cy="2295525"/>
          </a:xfrm>
          <a:prstGeom prst="rect">
            <a:avLst/>
          </a:prstGeom>
        </p:spPr>
        <p:txBody>
          <a:bodyPr lIns="0" tIns="0" rIns="0" bIns="0" rtlCol="0" anchor="t">
            <a:spAutoFit/>
          </a:bodyPr>
          <a:lstStyle/>
          <a:p>
            <a:pPr>
              <a:lnSpc>
                <a:spcPts val="9000"/>
              </a:lnSpc>
            </a:pPr>
            <a:r>
              <a:rPr lang="en-US" sz="7500" dirty="0">
                <a:solidFill>
                  <a:srgbClr val="B3E4C5"/>
                </a:solidFill>
                <a:latin typeface="Neue Machina"/>
              </a:rPr>
              <a:t>Team</a:t>
            </a:r>
          </a:p>
          <a:p>
            <a:pPr>
              <a:lnSpc>
                <a:spcPts val="9000"/>
              </a:lnSpc>
            </a:pPr>
            <a:r>
              <a:rPr lang="en-US" sz="7500" dirty="0">
                <a:solidFill>
                  <a:srgbClr val="B3E4C5"/>
                </a:solidFill>
                <a:latin typeface="Neue Machina"/>
              </a:rPr>
              <a:t>Members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33469" y="9258300"/>
            <a:ext cx="21327024" cy="11996451"/>
          </a:xfrm>
          <a:prstGeom prst="rect">
            <a:avLst/>
          </a:prstGeom>
        </p:spPr>
      </p:pic>
      <p:sp>
        <p:nvSpPr>
          <p:cNvPr id="7" name="TextBox 7"/>
          <p:cNvSpPr txBox="1"/>
          <p:nvPr/>
        </p:nvSpPr>
        <p:spPr>
          <a:xfrm>
            <a:off x="9144000" y="1872214"/>
            <a:ext cx="7573334" cy="5892639"/>
          </a:xfrm>
          <a:prstGeom prst="rect">
            <a:avLst/>
          </a:prstGeom>
        </p:spPr>
        <p:txBody>
          <a:bodyPr lIns="0" tIns="0" rIns="0" bIns="0" rtlCol="0" anchor="t">
            <a:spAutoFit/>
          </a:bodyPr>
          <a:lstStyle/>
          <a:p>
            <a:pPr marL="1079501" lvl="1" indent="-539750">
              <a:lnSpc>
                <a:spcPts val="7000"/>
              </a:lnSpc>
              <a:buFont typeface="Arial"/>
              <a:buChar char="•"/>
            </a:pPr>
            <a:r>
              <a:rPr lang="en-US" sz="5000" dirty="0">
                <a:solidFill>
                  <a:srgbClr val="0B4236"/>
                </a:solidFill>
                <a:latin typeface="Garet Book"/>
              </a:rPr>
              <a:t>Upendra Saw</a:t>
            </a:r>
          </a:p>
          <a:p>
            <a:pPr>
              <a:lnSpc>
                <a:spcPts val="2800"/>
              </a:lnSpc>
            </a:pPr>
            <a:endParaRPr lang="en-US" sz="5000" dirty="0">
              <a:solidFill>
                <a:srgbClr val="0B4236"/>
              </a:solidFill>
              <a:latin typeface="Garet Book"/>
            </a:endParaRPr>
          </a:p>
          <a:p>
            <a:pPr marL="1079501" lvl="1" indent="-539750">
              <a:lnSpc>
                <a:spcPts val="7000"/>
              </a:lnSpc>
              <a:buFont typeface="Arial"/>
              <a:buChar char="•"/>
            </a:pPr>
            <a:r>
              <a:rPr lang="en-US" sz="5000" dirty="0">
                <a:solidFill>
                  <a:srgbClr val="0B4236"/>
                </a:solidFill>
                <a:latin typeface="Garet Book"/>
              </a:rPr>
              <a:t>Niraj Pujari</a:t>
            </a:r>
          </a:p>
          <a:p>
            <a:pPr>
              <a:lnSpc>
                <a:spcPts val="2800"/>
              </a:lnSpc>
            </a:pPr>
            <a:endParaRPr lang="en-US" sz="5000" dirty="0">
              <a:solidFill>
                <a:srgbClr val="0B4236"/>
              </a:solidFill>
              <a:latin typeface="Garet Book"/>
            </a:endParaRPr>
          </a:p>
          <a:p>
            <a:pPr marL="1079501" lvl="1" indent="-539750">
              <a:lnSpc>
                <a:spcPts val="7000"/>
              </a:lnSpc>
              <a:buFont typeface="Arial"/>
              <a:buChar char="•"/>
            </a:pPr>
            <a:r>
              <a:rPr lang="en-US" sz="5000" dirty="0" err="1">
                <a:solidFill>
                  <a:srgbClr val="0B4236"/>
                </a:solidFill>
                <a:latin typeface="Garet Book"/>
              </a:rPr>
              <a:t>Akshay</a:t>
            </a:r>
            <a:r>
              <a:rPr lang="en-US" sz="5000" dirty="0">
                <a:solidFill>
                  <a:srgbClr val="0B4236"/>
                </a:solidFill>
                <a:latin typeface="Garet Book"/>
              </a:rPr>
              <a:t> Nair</a:t>
            </a:r>
          </a:p>
          <a:p>
            <a:pPr>
              <a:lnSpc>
                <a:spcPts val="2800"/>
              </a:lnSpc>
            </a:pPr>
            <a:endParaRPr lang="en-US" sz="5000" dirty="0">
              <a:solidFill>
                <a:srgbClr val="0B4236"/>
              </a:solidFill>
              <a:latin typeface="Garet Book"/>
            </a:endParaRPr>
          </a:p>
          <a:p>
            <a:pPr marL="1079501" lvl="1" indent="-539750">
              <a:lnSpc>
                <a:spcPts val="7000"/>
              </a:lnSpc>
              <a:buFont typeface="Arial"/>
              <a:buChar char="•"/>
            </a:pPr>
            <a:r>
              <a:rPr lang="en-US" sz="5000" dirty="0">
                <a:solidFill>
                  <a:srgbClr val="0B4236"/>
                </a:solidFill>
                <a:latin typeface="Garet Book"/>
              </a:rPr>
              <a:t>Anas Shaikh</a:t>
            </a:r>
          </a:p>
          <a:p>
            <a:pPr>
              <a:lnSpc>
                <a:spcPts val="2800"/>
              </a:lnSpc>
            </a:pPr>
            <a:endParaRPr lang="en-US" sz="5000" dirty="0">
              <a:solidFill>
                <a:srgbClr val="0B4236"/>
              </a:solidFill>
              <a:latin typeface="Garet Book"/>
            </a:endParaRPr>
          </a:p>
          <a:p>
            <a:pPr marL="1079501" lvl="1" indent="-539750">
              <a:lnSpc>
                <a:spcPts val="7000"/>
              </a:lnSpc>
              <a:buFont typeface="Arial"/>
              <a:buChar char="•"/>
            </a:pPr>
            <a:r>
              <a:rPr lang="en-US" sz="5000">
                <a:solidFill>
                  <a:srgbClr val="0B4236"/>
                </a:solidFill>
                <a:latin typeface="Garet Book"/>
              </a:rPr>
              <a:t>Mukti Shah</a:t>
            </a:r>
            <a:endParaRPr lang="en-US" sz="5000" dirty="0">
              <a:solidFill>
                <a:srgbClr val="0B4236"/>
              </a:solidFill>
              <a:latin typeface="Garet Book"/>
            </a:endParaRPr>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5867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01862B-1890-4FEF-9883-5A87F6D75C59}"/>
              </a:ext>
            </a:extLst>
          </p:cNvPr>
          <p:cNvSpPr txBox="1"/>
          <p:nvPr/>
        </p:nvSpPr>
        <p:spPr>
          <a:xfrm>
            <a:off x="762000" y="2171700"/>
            <a:ext cx="9144000" cy="878767"/>
          </a:xfrm>
          <a:prstGeom prst="rect">
            <a:avLst/>
          </a:prstGeom>
          <a:noFill/>
        </p:spPr>
        <p:txBody>
          <a:bodyPr wrap="square">
            <a:spAutoFit/>
          </a:bodyPr>
          <a:lstStyle/>
          <a:p>
            <a:pPr>
              <a:lnSpc>
                <a:spcPts val="6000"/>
              </a:lnSpc>
            </a:pPr>
            <a:r>
              <a:rPr lang="en-US" sz="6600" dirty="0">
                <a:solidFill>
                  <a:srgbClr val="B3E4C5"/>
                </a:solidFill>
                <a:latin typeface="Neue Machina"/>
              </a:rPr>
              <a:t>Bibliography:</a:t>
            </a:r>
          </a:p>
        </p:txBody>
      </p:sp>
      <p:sp>
        <p:nvSpPr>
          <p:cNvPr id="4" name="TextBox 3">
            <a:extLst>
              <a:ext uri="{FF2B5EF4-FFF2-40B4-BE49-F238E27FC236}">
                <a16:creationId xmlns:a16="http://schemas.microsoft.com/office/drawing/2014/main" id="{363F7450-936E-57AC-054D-020045C56CB8}"/>
              </a:ext>
            </a:extLst>
          </p:cNvPr>
          <p:cNvSpPr txBox="1"/>
          <p:nvPr/>
        </p:nvSpPr>
        <p:spPr>
          <a:xfrm>
            <a:off x="762000" y="3627786"/>
            <a:ext cx="14249400" cy="4095352"/>
          </a:xfrm>
          <a:prstGeom prst="rect">
            <a:avLst/>
          </a:prstGeom>
          <a:noFill/>
        </p:spPr>
        <p:txBody>
          <a:bodyPr wrap="square">
            <a:spAutoFit/>
          </a:bodyPr>
          <a:lstStyle/>
          <a:p>
            <a:pPr marL="345241" lvl="1" algn="just">
              <a:lnSpc>
                <a:spcPts val="4477"/>
              </a:lnSpc>
            </a:pPr>
            <a:r>
              <a:rPr lang="en-US" sz="2800" dirty="0">
                <a:latin typeface="Garet Book"/>
                <a:hlinkClick r:id="rId2">
                  <a:extLst>
                    <a:ext uri="{A12FA001-AC4F-418D-AE19-62706E023703}">
                      <ahyp:hlinkClr xmlns:ahyp="http://schemas.microsoft.com/office/drawing/2018/hyperlinkcolor" val="tx"/>
                    </a:ext>
                  </a:extLst>
                </a:hlinkClick>
              </a:rPr>
              <a:t>https://pygame-menu.readthedocs.io/en/4.2.8/</a:t>
            </a:r>
            <a:endParaRPr lang="en-US" sz="2800" dirty="0">
              <a:latin typeface="Garet Book"/>
            </a:endParaRPr>
          </a:p>
          <a:p>
            <a:pPr marL="345241" lvl="1" algn="just">
              <a:lnSpc>
                <a:spcPts val="4477"/>
              </a:lnSpc>
            </a:pPr>
            <a:r>
              <a:rPr lang="en-US" sz="2800" dirty="0">
                <a:latin typeface="Garet Book"/>
                <a:hlinkClick r:id="rId3">
                  <a:extLst>
                    <a:ext uri="{A12FA001-AC4F-418D-AE19-62706E023703}">
                      <ahyp:hlinkClr xmlns:ahyp="http://schemas.microsoft.com/office/drawing/2018/hyperlinkcolor" val="tx"/>
                    </a:ext>
                  </a:extLst>
                </a:hlinkClick>
              </a:rPr>
              <a:t>https://www.w3schools.com/python/numpy/numpy_intro.asp</a:t>
            </a:r>
            <a:endParaRPr lang="en-US" sz="2800" dirty="0">
              <a:latin typeface="Garet Book"/>
            </a:endParaRPr>
          </a:p>
          <a:p>
            <a:pPr marL="345241" lvl="1" algn="just">
              <a:lnSpc>
                <a:spcPts val="4477"/>
              </a:lnSpc>
            </a:pPr>
            <a:r>
              <a:rPr lang="en-US" sz="2800" dirty="0">
                <a:latin typeface="Garet Book"/>
                <a:hlinkClick r:id="rId4">
                  <a:extLst>
                    <a:ext uri="{A12FA001-AC4F-418D-AE19-62706E023703}">
                      <ahyp:hlinkClr xmlns:ahyp="http://schemas.microsoft.com/office/drawing/2018/hyperlinkcolor" val="tx"/>
                    </a:ext>
                  </a:extLst>
                </a:hlinkClick>
              </a:rPr>
              <a:t>https://www.geeksforgeeks.org/numpy-in-python-set-1-introduction/</a:t>
            </a:r>
            <a:endParaRPr lang="en-US" sz="2800" dirty="0">
              <a:latin typeface="Garet Book"/>
            </a:endParaRPr>
          </a:p>
          <a:p>
            <a:pPr marL="345241" lvl="1" algn="just">
              <a:lnSpc>
                <a:spcPts val="4477"/>
              </a:lnSpc>
            </a:pPr>
            <a:r>
              <a:rPr lang="en-US" sz="2800" dirty="0">
                <a:latin typeface="Garet Book"/>
                <a:hlinkClick r:id="rId5">
                  <a:extLst>
                    <a:ext uri="{A12FA001-AC4F-418D-AE19-62706E023703}">
                      <ahyp:hlinkClr xmlns:ahyp="http://schemas.microsoft.com/office/drawing/2018/hyperlinkcolor" val="tx"/>
                    </a:ext>
                  </a:extLst>
                </a:hlinkClick>
              </a:rPr>
              <a:t>https://realpython.com/pygame-a-primer/</a:t>
            </a:r>
            <a:endParaRPr lang="en-US" sz="1100" dirty="0">
              <a:latin typeface="Garet Book"/>
            </a:endParaRPr>
          </a:p>
          <a:p>
            <a:pPr marL="345241" lvl="1" algn="just">
              <a:lnSpc>
                <a:spcPts val="4477"/>
              </a:lnSpc>
            </a:pPr>
            <a:r>
              <a:rPr lang="en-US" sz="2800" dirty="0">
                <a:latin typeface="Garet Book"/>
                <a:hlinkClick r:id="rId6">
                  <a:extLst>
                    <a:ext uri="{A12FA001-AC4F-418D-AE19-62706E023703}">
                      <ahyp:hlinkClr xmlns:ahyp="http://schemas.microsoft.com/office/drawing/2018/hyperlinkcolor" val="tx"/>
                    </a:ext>
                  </a:extLst>
                </a:hlinkClick>
              </a:rPr>
              <a:t>https://www.geeksforgeeks.org/python-random-module/</a:t>
            </a:r>
            <a:endParaRPr lang="en-US" sz="2800" dirty="0">
              <a:latin typeface="Garet Book"/>
            </a:endParaRPr>
          </a:p>
          <a:p>
            <a:pPr marL="345241" lvl="1" algn="just">
              <a:lnSpc>
                <a:spcPts val="4477"/>
              </a:lnSpc>
            </a:pPr>
            <a:r>
              <a:rPr lang="en-US" sz="2800" dirty="0">
                <a:latin typeface="Garet Book"/>
                <a:hlinkClick r:id="rId7">
                  <a:extLst>
                    <a:ext uri="{A12FA001-AC4F-418D-AE19-62706E023703}">
                      <ahyp:hlinkClr xmlns:ahyp="http://schemas.microsoft.com/office/drawing/2018/hyperlinkcolor" val="tx"/>
                    </a:ext>
                  </a:extLst>
                </a:hlinkClick>
              </a:rPr>
              <a:t>https://pypi.org/project/pip/</a:t>
            </a:r>
            <a:endParaRPr lang="en-US" sz="2800" dirty="0">
              <a:latin typeface="Garet Book"/>
            </a:endParaRPr>
          </a:p>
          <a:p>
            <a:pPr marL="345241" lvl="1" algn="just">
              <a:lnSpc>
                <a:spcPts val="4477"/>
              </a:lnSpc>
            </a:pPr>
            <a:endParaRPr lang="en-US" sz="2800" dirty="0">
              <a:solidFill>
                <a:srgbClr val="B3E4C5"/>
              </a:solidFill>
              <a:latin typeface="Garet Book"/>
            </a:endParaRPr>
          </a:p>
        </p:txBody>
      </p:sp>
    </p:spTree>
    <p:extLst>
      <p:ext uri="{BB962C8B-B14F-4D97-AF65-F5344CB8AC3E}">
        <p14:creationId xmlns:p14="http://schemas.microsoft.com/office/powerpoint/2010/main" val="1521630689"/>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B4236"/>
        </a:solidFill>
        <a:effectLst/>
      </p:bgPr>
    </p:bg>
    <p:spTree>
      <p:nvGrpSpPr>
        <p:cNvPr id="1" name=""/>
        <p:cNvGrpSpPr/>
        <p:nvPr/>
      </p:nvGrpSpPr>
      <p:grpSpPr>
        <a:xfrm>
          <a:off x="0" y="0"/>
          <a:ext cx="0" cy="0"/>
          <a:chOff x="0" y="0"/>
          <a:chExt cx="0" cy="0"/>
        </a:xfrm>
      </p:grpSpPr>
      <p:sp>
        <p:nvSpPr>
          <p:cNvPr id="2" name="TextBox 2"/>
          <p:cNvSpPr txBox="1"/>
          <p:nvPr/>
        </p:nvSpPr>
        <p:spPr>
          <a:xfrm>
            <a:off x="2438400" y="4076700"/>
            <a:ext cx="7620000" cy="1154162"/>
          </a:xfrm>
          <a:prstGeom prst="rect">
            <a:avLst/>
          </a:prstGeom>
        </p:spPr>
        <p:txBody>
          <a:bodyPr wrap="square" lIns="0" tIns="0" rIns="0" bIns="0" rtlCol="0" anchor="t">
            <a:spAutoFit/>
          </a:bodyPr>
          <a:lstStyle/>
          <a:p>
            <a:pPr>
              <a:lnSpc>
                <a:spcPts val="8959"/>
              </a:lnSpc>
            </a:pPr>
            <a:r>
              <a:rPr lang="en-US" sz="8000" b="1" dirty="0">
                <a:solidFill>
                  <a:srgbClr val="B3E4C5"/>
                </a:solidFill>
                <a:latin typeface="Neue Machina"/>
              </a:rPr>
              <a:t>THANK YOU.</a:t>
            </a:r>
          </a:p>
        </p:txBody>
      </p:sp>
      <p:pic>
        <p:nvPicPr>
          <p:cNvPr id="3" name="Picture 3"/>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39600" y="4076700"/>
            <a:ext cx="11575889" cy="115758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55000" fill="hold"/>
                                        <p:tgtEl>
                                          <p:spTgt spid="3"/>
                                        </p:tgtEl>
                                        <p:attrNameLst>
                                          <p:attrName>r</p:attrName>
                                        </p:attrNameLst>
                                      </p:cBhvr>
                                    </p:animRot>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867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451911" y="3330576"/>
            <a:ext cx="8448122" cy="4838470"/>
          </a:xfrm>
          <a:prstGeom prst="rect">
            <a:avLst/>
          </a:prstGeom>
        </p:spPr>
      </p:pic>
      <p:grpSp>
        <p:nvGrpSpPr>
          <p:cNvPr id="3" name="Group 3"/>
          <p:cNvGrpSpPr/>
          <p:nvPr/>
        </p:nvGrpSpPr>
        <p:grpSpPr>
          <a:xfrm>
            <a:off x="5638800" y="5031842"/>
            <a:ext cx="223315" cy="22331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3E4C5"/>
            </a:solidFill>
          </p:spPr>
        </p:sp>
      </p:grpSp>
      <p:sp>
        <p:nvSpPr>
          <p:cNvPr id="5" name="TextBox 5"/>
          <p:cNvSpPr txBox="1"/>
          <p:nvPr/>
        </p:nvSpPr>
        <p:spPr>
          <a:xfrm>
            <a:off x="835969" y="845183"/>
            <a:ext cx="8115300" cy="1381125"/>
          </a:xfrm>
          <a:prstGeom prst="rect">
            <a:avLst/>
          </a:prstGeom>
        </p:spPr>
        <p:txBody>
          <a:bodyPr lIns="0" tIns="0" rIns="0" bIns="0" rtlCol="0" anchor="t">
            <a:spAutoFit/>
          </a:bodyPr>
          <a:lstStyle/>
          <a:p>
            <a:pPr marL="0" lvl="0" indent="0" algn="l">
              <a:lnSpc>
                <a:spcPts val="10800"/>
              </a:lnSpc>
              <a:spcBef>
                <a:spcPct val="0"/>
              </a:spcBef>
            </a:pPr>
            <a:r>
              <a:rPr lang="en-US" sz="9000" dirty="0">
                <a:solidFill>
                  <a:srgbClr val="B3E4C5"/>
                </a:solidFill>
                <a:latin typeface="Neue Machina"/>
              </a:rPr>
              <a:t>Agenda</a:t>
            </a:r>
          </a:p>
        </p:txBody>
      </p:sp>
      <p:grpSp>
        <p:nvGrpSpPr>
          <p:cNvPr id="6" name="Group 6"/>
          <p:cNvGrpSpPr/>
          <p:nvPr/>
        </p:nvGrpSpPr>
        <p:grpSpPr>
          <a:xfrm>
            <a:off x="10036571" y="1377196"/>
            <a:ext cx="7222729" cy="7532608"/>
            <a:chOff x="0" y="0"/>
            <a:chExt cx="9630305" cy="10043478"/>
          </a:xfrm>
        </p:grpSpPr>
        <p:sp>
          <p:nvSpPr>
            <p:cNvPr id="7" name="TextBox 7"/>
            <p:cNvSpPr txBox="1"/>
            <p:nvPr/>
          </p:nvSpPr>
          <p:spPr>
            <a:xfrm>
              <a:off x="0" y="-47625"/>
              <a:ext cx="9630305" cy="686656"/>
            </a:xfrm>
            <a:prstGeom prst="rect">
              <a:avLst/>
            </a:prstGeom>
          </p:spPr>
          <p:txBody>
            <a:bodyPr lIns="0" tIns="0" rIns="0" bIns="0" rtlCol="0" anchor="t">
              <a:spAutoFit/>
            </a:bodyPr>
            <a:lstStyle/>
            <a:p>
              <a:pPr>
                <a:lnSpc>
                  <a:spcPts val="4477"/>
                </a:lnSpc>
              </a:pPr>
              <a:r>
                <a:rPr lang="en-US" sz="3198">
                  <a:solidFill>
                    <a:srgbClr val="B3E4C5"/>
                  </a:solidFill>
                  <a:latin typeface="Garet Book"/>
                </a:rPr>
                <a:t>Introduction to Python</a:t>
              </a:r>
            </a:p>
          </p:txBody>
        </p:sp>
        <p:sp>
          <p:nvSpPr>
            <p:cNvPr id="8" name="TextBox 8"/>
            <p:cNvSpPr txBox="1"/>
            <p:nvPr/>
          </p:nvSpPr>
          <p:spPr>
            <a:xfrm>
              <a:off x="0" y="1127931"/>
              <a:ext cx="9630305" cy="686656"/>
            </a:xfrm>
            <a:prstGeom prst="rect">
              <a:avLst/>
            </a:prstGeom>
          </p:spPr>
          <p:txBody>
            <a:bodyPr lIns="0" tIns="0" rIns="0" bIns="0" rtlCol="0" anchor="t">
              <a:spAutoFit/>
            </a:bodyPr>
            <a:lstStyle/>
            <a:p>
              <a:pPr>
                <a:lnSpc>
                  <a:spcPts val="4477"/>
                </a:lnSpc>
              </a:pPr>
              <a:r>
                <a:rPr lang="en-US" sz="3198">
                  <a:solidFill>
                    <a:srgbClr val="B3E4C5"/>
                  </a:solidFill>
                  <a:latin typeface="Garet Book"/>
                </a:rPr>
                <a:t>Games in Python</a:t>
              </a:r>
            </a:p>
          </p:txBody>
        </p:sp>
        <p:sp>
          <p:nvSpPr>
            <p:cNvPr id="9" name="TextBox 9"/>
            <p:cNvSpPr txBox="1"/>
            <p:nvPr/>
          </p:nvSpPr>
          <p:spPr>
            <a:xfrm>
              <a:off x="0" y="2303487"/>
              <a:ext cx="9630305" cy="686656"/>
            </a:xfrm>
            <a:prstGeom prst="rect">
              <a:avLst/>
            </a:prstGeom>
          </p:spPr>
          <p:txBody>
            <a:bodyPr lIns="0" tIns="0" rIns="0" bIns="0" rtlCol="0" anchor="t">
              <a:spAutoFit/>
            </a:bodyPr>
            <a:lstStyle/>
            <a:p>
              <a:pPr>
                <a:lnSpc>
                  <a:spcPts val="4477"/>
                </a:lnSpc>
              </a:pPr>
              <a:r>
                <a:rPr lang="en-US" sz="3198">
                  <a:solidFill>
                    <a:srgbClr val="B3E4C5"/>
                  </a:solidFill>
                  <a:latin typeface="Garet Book"/>
                </a:rPr>
                <a:t>Pygame</a:t>
              </a:r>
            </a:p>
          </p:txBody>
        </p:sp>
        <p:sp>
          <p:nvSpPr>
            <p:cNvPr id="10" name="TextBox 10"/>
            <p:cNvSpPr txBox="1"/>
            <p:nvPr/>
          </p:nvSpPr>
          <p:spPr>
            <a:xfrm>
              <a:off x="0" y="3479042"/>
              <a:ext cx="9630305" cy="686656"/>
            </a:xfrm>
            <a:prstGeom prst="rect">
              <a:avLst/>
            </a:prstGeom>
          </p:spPr>
          <p:txBody>
            <a:bodyPr lIns="0" tIns="0" rIns="0" bIns="0" rtlCol="0" anchor="t">
              <a:spAutoFit/>
            </a:bodyPr>
            <a:lstStyle/>
            <a:p>
              <a:pPr>
                <a:lnSpc>
                  <a:spcPts val="4477"/>
                </a:lnSpc>
              </a:pPr>
              <a:r>
                <a:rPr lang="en-US" sz="3198">
                  <a:solidFill>
                    <a:srgbClr val="B3E4C5"/>
                  </a:solidFill>
                  <a:latin typeface="Garet Book"/>
                </a:rPr>
                <a:t>Pygame-Menu</a:t>
              </a:r>
            </a:p>
          </p:txBody>
        </p:sp>
        <p:sp>
          <p:nvSpPr>
            <p:cNvPr id="11" name="TextBox 11"/>
            <p:cNvSpPr txBox="1"/>
            <p:nvPr/>
          </p:nvSpPr>
          <p:spPr>
            <a:xfrm>
              <a:off x="0" y="5830154"/>
              <a:ext cx="9630305" cy="686656"/>
            </a:xfrm>
            <a:prstGeom prst="rect">
              <a:avLst/>
            </a:prstGeom>
          </p:spPr>
          <p:txBody>
            <a:bodyPr lIns="0" tIns="0" rIns="0" bIns="0" rtlCol="0" anchor="t">
              <a:spAutoFit/>
            </a:bodyPr>
            <a:lstStyle/>
            <a:p>
              <a:pPr>
                <a:lnSpc>
                  <a:spcPts val="4477"/>
                </a:lnSpc>
              </a:pPr>
              <a:r>
                <a:rPr lang="en-US" sz="3198">
                  <a:solidFill>
                    <a:srgbClr val="B3E4C5"/>
                  </a:solidFill>
                  <a:latin typeface="Garet Book"/>
                </a:rPr>
                <a:t>Numpy</a:t>
              </a:r>
            </a:p>
          </p:txBody>
        </p:sp>
        <p:sp>
          <p:nvSpPr>
            <p:cNvPr id="12" name="TextBox 12"/>
            <p:cNvSpPr txBox="1"/>
            <p:nvPr/>
          </p:nvSpPr>
          <p:spPr>
            <a:xfrm>
              <a:off x="0" y="8181265"/>
              <a:ext cx="9630305" cy="686656"/>
            </a:xfrm>
            <a:prstGeom prst="rect">
              <a:avLst/>
            </a:prstGeom>
          </p:spPr>
          <p:txBody>
            <a:bodyPr lIns="0" tIns="0" rIns="0" bIns="0" rtlCol="0" anchor="t">
              <a:spAutoFit/>
            </a:bodyPr>
            <a:lstStyle/>
            <a:p>
              <a:pPr>
                <a:lnSpc>
                  <a:spcPts val="4477"/>
                </a:lnSpc>
              </a:pPr>
              <a:r>
                <a:rPr lang="en-US" sz="3198">
                  <a:solidFill>
                    <a:srgbClr val="B3E4C5"/>
                  </a:solidFill>
                  <a:latin typeface="Garet Book"/>
                </a:rPr>
                <a:t>Output</a:t>
              </a:r>
            </a:p>
          </p:txBody>
        </p:sp>
        <p:sp>
          <p:nvSpPr>
            <p:cNvPr id="13" name="TextBox 13"/>
            <p:cNvSpPr txBox="1"/>
            <p:nvPr/>
          </p:nvSpPr>
          <p:spPr>
            <a:xfrm>
              <a:off x="0" y="7005710"/>
              <a:ext cx="9630305" cy="686656"/>
            </a:xfrm>
            <a:prstGeom prst="rect">
              <a:avLst/>
            </a:prstGeom>
          </p:spPr>
          <p:txBody>
            <a:bodyPr lIns="0" tIns="0" rIns="0" bIns="0" rtlCol="0" anchor="t">
              <a:spAutoFit/>
            </a:bodyPr>
            <a:lstStyle/>
            <a:p>
              <a:pPr>
                <a:lnSpc>
                  <a:spcPts val="4477"/>
                </a:lnSpc>
              </a:pPr>
              <a:r>
                <a:rPr lang="en-US" sz="3198">
                  <a:solidFill>
                    <a:srgbClr val="B3E4C5"/>
                  </a:solidFill>
                  <a:latin typeface="Garet Book"/>
                </a:rPr>
                <a:t>Code</a:t>
              </a:r>
            </a:p>
          </p:txBody>
        </p:sp>
        <p:sp>
          <p:nvSpPr>
            <p:cNvPr id="14" name="TextBox 14"/>
            <p:cNvSpPr txBox="1"/>
            <p:nvPr/>
          </p:nvSpPr>
          <p:spPr>
            <a:xfrm>
              <a:off x="0" y="4654598"/>
              <a:ext cx="9630305" cy="686656"/>
            </a:xfrm>
            <a:prstGeom prst="rect">
              <a:avLst/>
            </a:prstGeom>
          </p:spPr>
          <p:txBody>
            <a:bodyPr lIns="0" tIns="0" rIns="0" bIns="0" rtlCol="0" anchor="t">
              <a:spAutoFit/>
            </a:bodyPr>
            <a:lstStyle/>
            <a:p>
              <a:pPr>
                <a:lnSpc>
                  <a:spcPts val="4477"/>
                </a:lnSpc>
              </a:pPr>
              <a:r>
                <a:rPr lang="en-US" sz="3198">
                  <a:solidFill>
                    <a:srgbClr val="B3E4C5"/>
                  </a:solidFill>
                  <a:latin typeface="Garet Book"/>
                </a:rPr>
                <a:t>Random</a:t>
              </a:r>
            </a:p>
          </p:txBody>
        </p:sp>
        <p:sp>
          <p:nvSpPr>
            <p:cNvPr id="15" name="TextBox 15"/>
            <p:cNvSpPr txBox="1"/>
            <p:nvPr/>
          </p:nvSpPr>
          <p:spPr>
            <a:xfrm>
              <a:off x="0" y="9356821"/>
              <a:ext cx="9630305" cy="686656"/>
            </a:xfrm>
            <a:prstGeom prst="rect">
              <a:avLst/>
            </a:prstGeom>
          </p:spPr>
          <p:txBody>
            <a:bodyPr lIns="0" tIns="0" rIns="0" bIns="0" rtlCol="0" anchor="t">
              <a:spAutoFit/>
            </a:bodyPr>
            <a:lstStyle/>
            <a:p>
              <a:pPr>
                <a:lnSpc>
                  <a:spcPts val="4477"/>
                </a:lnSpc>
              </a:pPr>
              <a:r>
                <a:rPr lang="en-US" sz="3198">
                  <a:solidFill>
                    <a:srgbClr val="B3E4C5"/>
                  </a:solidFill>
                  <a:latin typeface="Garet Book"/>
                </a:rPr>
                <a:t>Conclusion</a:t>
              </a:r>
            </a:p>
          </p:txBody>
        </p:sp>
      </p:grpSp>
      <p:grpSp>
        <p:nvGrpSpPr>
          <p:cNvPr id="16" name="Group 16"/>
          <p:cNvGrpSpPr/>
          <p:nvPr/>
        </p:nvGrpSpPr>
        <p:grpSpPr>
          <a:xfrm>
            <a:off x="6604483" y="4604678"/>
            <a:ext cx="223315" cy="223315"/>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3E4C5"/>
            </a:solidFill>
          </p:spPr>
        </p:sp>
      </p:grpSp>
      <p:grpSp>
        <p:nvGrpSpPr>
          <p:cNvPr id="18" name="Group 18"/>
          <p:cNvGrpSpPr/>
          <p:nvPr/>
        </p:nvGrpSpPr>
        <p:grpSpPr>
          <a:xfrm>
            <a:off x="7773394" y="6507711"/>
            <a:ext cx="223315" cy="223315"/>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3E4C5"/>
            </a:solidFill>
          </p:spPr>
        </p:sp>
      </p:grpSp>
      <p:grpSp>
        <p:nvGrpSpPr>
          <p:cNvPr id="20" name="Group 20"/>
          <p:cNvGrpSpPr/>
          <p:nvPr/>
        </p:nvGrpSpPr>
        <p:grpSpPr>
          <a:xfrm>
            <a:off x="8534400" y="3986477"/>
            <a:ext cx="223315" cy="223315"/>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3E4C5"/>
            </a:solidFill>
          </p:spPr>
        </p:sp>
      </p:grpSp>
    </p:spTree>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3939"/>
          <a:stretch>
            <a:fillRect/>
          </a:stretch>
        </p:blipFill>
        <p:spPr>
          <a:xfrm rot="-10800000">
            <a:off x="-1108392" y="-5673511"/>
            <a:ext cx="10252392" cy="10287000"/>
          </a:xfrm>
          <a:prstGeom prst="rect">
            <a:avLst/>
          </a:prstGeom>
        </p:spPr>
      </p:pic>
      <p:grpSp>
        <p:nvGrpSpPr>
          <p:cNvPr id="3" name="Group 3"/>
          <p:cNvGrpSpPr/>
          <p:nvPr/>
        </p:nvGrpSpPr>
        <p:grpSpPr>
          <a:xfrm>
            <a:off x="1028700" y="4613489"/>
            <a:ext cx="8115300" cy="2665430"/>
            <a:chOff x="0" y="0"/>
            <a:chExt cx="10820400" cy="3553907"/>
          </a:xfrm>
        </p:grpSpPr>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84182"/>
            <a:stretch>
              <a:fillRect/>
            </a:stretch>
          </p:blipFill>
          <p:spPr>
            <a:xfrm>
              <a:off x="0" y="2968548"/>
              <a:ext cx="6057890" cy="585359"/>
            </a:xfrm>
            <a:prstGeom prst="rect">
              <a:avLst/>
            </a:prstGeom>
          </p:spPr>
        </p:pic>
        <p:sp>
          <p:nvSpPr>
            <p:cNvPr id="5" name="TextBox 5"/>
            <p:cNvSpPr txBox="1"/>
            <p:nvPr/>
          </p:nvSpPr>
          <p:spPr>
            <a:xfrm>
              <a:off x="0" y="-28575"/>
              <a:ext cx="10820400" cy="1920445"/>
            </a:xfrm>
            <a:prstGeom prst="rect">
              <a:avLst/>
            </a:prstGeom>
          </p:spPr>
          <p:txBody>
            <a:bodyPr lIns="0" tIns="0" rIns="0" bIns="0" rtlCol="0" anchor="t">
              <a:spAutoFit/>
            </a:bodyPr>
            <a:lstStyle/>
            <a:p>
              <a:pPr>
                <a:lnSpc>
                  <a:spcPts val="3852"/>
                </a:lnSpc>
              </a:pPr>
              <a:r>
                <a:rPr lang="en-US" sz="2963" dirty="0">
                  <a:solidFill>
                    <a:srgbClr val="0B4236"/>
                  </a:solidFill>
                  <a:latin typeface="Garet Book"/>
                </a:rPr>
                <a:t>Python is an interpreted, object-oriented, high-level programming language with dynamic semantics.</a:t>
              </a:r>
            </a:p>
          </p:txBody>
        </p:sp>
      </p:grpSp>
      <p:pic>
        <p:nvPicPr>
          <p:cNvPr id="6" name="Picture 6"/>
          <p:cNvPicPr>
            <a:picLocks noChangeAspect="1"/>
          </p:cNvPicPr>
          <p:nvPr/>
        </p:nvPicPr>
        <p:blipFill>
          <a:blip r:embed="rId6"/>
          <a:srcRect/>
          <a:stretch>
            <a:fillRect/>
          </a:stretch>
        </p:blipFill>
        <p:spPr>
          <a:xfrm>
            <a:off x="11084290" y="3317651"/>
            <a:ext cx="4527563" cy="4950468"/>
          </a:xfrm>
          <a:prstGeom prst="rect">
            <a:avLst/>
          </a:prstGeom>
        </p:spPr>
      </p:pic>
      <p:sp>
        <p:nvSpPr>
          <p:cNvPr id="7" name="TextBox 7"/>
          <p:cNvSpPr txBox="1"/>
          <p:nvPr/>
        </p:nvSpPr>
        <p:spPr>
          <a:xfrm>
            <a:off x="1028700" y="1019175"/>
            <a:ext cx="8115300" cy="2581275"/>
          </a:xfrm>
          <a:prstGeom prst="rect">
            <a:avLst/>
          </a:prstGeom>
        </p:spPr>
        <p:txBody>
          <a:bodyPr lIns="0" tIns="0" rIns="0" bIns="0" rtlCol="0" anchor="t">
            <a:spAutoFit/>
          </a:bodyPr>
          <a:lstStyle/>
          <a:p>
            <a:pPr>
              <a:lnSpc>
                <a:spcPts val="10144"/>
              </a:lnSpc>
            </a:pPr>
            <a:r>
              <a:rPr lang="en-US" sz="8454" b="1" dirty="0">
                <a:solidFill>
                  <a:srgbClr val="0B4236"/>
                </a:solidFill>
                <a:latin typeface="Neue Machina"/>
              </a:rPr>
              <a:t>Introduction to Python</a:t>
            </a:r>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3939"/>
          <a:stretch>
            <a:fillRect/>
          </a:stretch>
        </p:blipFill>
        <p:spPr>
          <a:xfrm rot="-10800000">
            <a:off x="-1108392" y="-5673511"/>
            <a:ext cx="10252392" cy="10287000"/>
          </a:xfrm>
          <a:prstGeom prst="rect">
            <a:avLst/>
          </a:prstGeom>
        </p:spPr>
      </p:pic>
      <p:sp>
        <p:nvSpPr>
          <p:cNvPr id="3" name="TextBox 3"/>
          <p:cNvSpPr txBox="1"/>
          <p:nvPr/>
        </p:nvSpPr>
        <p:spPr>
          <a:xfrm>
            <a:off x="1028700" y="1019175"/>
            <a:ext cx="8115300" cy="1295400"/>
          </a:xfrm>
          <a:prstGeom prst="rect">
            <a:avLst/>
          </a:prstGeom>
        </p:spPr>
        <p:txBody>
          <a:bodyPr lIns="0" tIns="0" rIns="0" bIns="0" rtlCol="0" anchor="t">
            <a:spAutoFit/>
          </a:bodyPr>
          <a:lstStyle/>
          <a:p>
            <a:pPr>
              <a:lnSpc>
                <a:spcPts val="10144"/>
              </a:lnSpc>
            </a:pPr>
            <a:r>
              <a:rPr lang="en-US" sz="8454" dirty="0">
                <a:solidFill>
                  <a:srgbClr val="0B4236"/>
                </a:solidFill>
                <a:latin typeface="Neue Machina"/>
              </a:rPr>
              <a:t>Why Python?</a:t>
            </a:r>
          </a:p>
        </p:txBody>
      </p:sp>
      <p:sp>
        <p:nvSpPr>
          <p:cNvPr id="4" name="TextBox 4"/>
          <p:cNvSpPr txBox="1"/>
          <p:nvPr/>
        </p:nvSpPr>
        <p:spPr>
          <a:xfrm>
            <a:off x="1028700" y="2647343"/>
            <a:ext cx="15896370" cy="6176304"/>
          </a:xfrm>
          <a:prstGeom prst="rect">
            <a:avLst/>
          </a:prstGeom>
        </p:spPr>
        <p:txBody>
          <a:bodyPr lIns="0" tIns="0" rIns="0" bIns="0" rtlCol="0" anchor="t">
            <a:spAutoFit/>
          </a:bodyPr>
          <a:lstStyle/>
          <a:p>
            <a:pPr>
              <a:lnSpc>
                <a:spcPts val="3503"/>
              </a:lnSpc>
            </a:pPr>
            <a:endParaRPr dirty="0"/>
          </a:p>
          <a:p>
            <a:pPr marL="581915" lvl="1" indent="-290957">
              <a:lnSpc>
                <a:spcPts val="3503"/>
              </a:lnSpc>
              <a:buFont typeface="Arial"/>
              <a:buChar char="•"/>
            </a:pPr>
            <a:r>
              <a:rPr lang="en-US" sz="2695" dirty="0">
                <a:solidFill>
                  <a:srgbClr val="0B4236"/>
                </a:solidFill>
                <a:latin typeface="Garet Book"/>
              </a:rPr>
              <a:t>Python works on different platforms (Windows, Mac, Linux, </a:t>
            </a:r>
            <a:r>
              <a:rPr lang="en-US" sz="2695" dirty="0" err="1">
                <a:solidFill>
                  <a:srgbClr val="0B4236"/>
                </a:solidFill>
                <a:latin typeface="Garet Book"/>
              </a:rPr>
              <a:t>etc</a:t>
            </a:r>
            <a:r>
              <a:rPr lang="en-US" sz="2695" dirty="0">
                <a:solidFill>
                  <a:srgbClr val="0B4236"/>
                </a:solidFill>
                <a:latin typeface="Garet Book"/>
              </a:rPr>
              <a:t>).</a:t>
            </a:r>
          </a:p>
          <a:p>
            <a:pPr>
              <a:lnSpc>
                <a:spcPts val="3503"/>
              </a:lnSpc>
            </a:pPr>
            <a:endParaRPr lang="en-US" sz="2695" dirty="0">
              <a:solidFill>
                <a:srgbClr val="0B4236"/>
              </a:solidFill>
              <a:latin typeface="Garet Book"/>
            </a:endParaRPr>
          </a:p>
          <a:p>
            <a:pPr marL="581915" lvl="1" indent="-290957">
              <a:lnSpc>
                <a:spcPts val="3503"/>
              </a:lnSpc>
              <a:buFont typeface="Arial"/>
              <a:buChar char="•"/>
            </a:pPr>
            <a:r>
              <a:rPr lang="en-US" sz="2695" dirty="0">
                <a:solidFill>
                  <a:srgbClr val="0B4236"/>
                </a:solidFill>
                <a:latin typeface="Garet Book"/>
              </a:rPr>
              <a:t>Python has a simple syntax similar to the English language.</a:t>
            </a:r>
          </a:p>
          <a:p>
            <a:pPr>
              <a:lnSpc>
                <a:spcPts val="3503"/>
              </a:lnSpc>
            </a:pPr>
            <a:endParaRPr lang="en-US" sz="2695" dirty="0">
              <a:solidFill>
                <a:srgbClr val="0B4236"/>
              </a:solidFill>
              <a:latin typeface="Garet Book"/>
            </a:endParaRPr>
          </a:p>
          <a:p>
            <a:pPr marL="581915" lvl="1" indent="-290957">
              <a:lnSpc>
                <a:spcPts val="3503"/>
              </a:lnSpc>
              <a:buFont typeface="Arial"/>
              <a:buChar char="•"/>
            </a:pPr>
            <a:r>
              <a:rPr lang="en-US" sz="2695" dirty="0">
                <a:solidFill>
                  <a:srgbClr val="0B4236"/>
                </a:solidFill>
                <a:latin typeface="Garet Book"/>
              </a:rPr>
              <a:t>Python has syntax that allows developers to write programs with fewer lines than some other programming languages.</a:t>
            </a:r>
          </a:p>
          <a:p>
            <a:pPr>
              <a:lnSpc>
                <a:spcPts val="3503"/>
              </a:lnSpc>
            </a:pPr>
            <a:endParaRPr lang="en-US" sz="2695" dirty="0">
              <a:solidFill>
                <a:srgbClr val="0B4236"/>
              </a:solidFill>
              <a:latin typeface="Garet Book"/>
            </a:endParaRPr>
          </a:p>
          <a:p>
            <a:pPr marL="581915" lvl="1" indent="-290957">
              <a:lnSpc>
                <a:spcPts val="3503"/>
              </a:lnSpc>
              <a:buFont typeface="Arial"/>
              <a:buChar char="•"/>
            </a:pPr>
            <a:r>
              <a:rPr lang="en-US" sz="2695" dirty="0">
                <a:solidFill>
                  <a:srgbClr val="0B4236"/>
                </a:solidFill>
                <a:latin typeface="Garet Book"/>
              </a:rPr>
              <a:t>Python runs on an interpreter system, meaning that code can be executed as soon as it is written. This means that prototyping can be very quick.</a:t>
            </a:r>
          </a:p>
          <a:p>
            <a:pPr>
              <a:lnSpc>
                <a:spcPts val="3503"/>
              </a:lnSpc>
            </a:pPr>
            <a:endParaRPr lang="en-US" sz="2695" dirty="0">
              <a:solidFill>
                <a:srgbClr val="0B4236"/>
              </a:solidFill>
              <a:latin typeface="Garet Book"/>
            </a:endParaRPr>
          </a:p>
          <a:p>
            <a:pPr marL="581915" lvl="1" indent="-290957">
              <a:lnSpc>
                <a:spcPts val="3503"/>
              </a:lnSpc>
              <a:buFont typeface="Arial"/>
              <a:buChar char="•"/>
            </a:pPr>
            <a:r>
              <a:rPr lang="en-US" sz="2695" dirty="0">
                <a:solidFill>
                  <a:srgbClr val="0B4236"/>
                </a:solidFill>
                <a:latin typeface="Garet Book"/>
              </a:rPr>
              <a:t>Python can be treated in a procedural way, an object-oriented way or a functional way.</a:t>
            </a:r>
          </a:p>
          <a:p>
            <a:pPr>
              <a:lnSpc>
                <a:spcPts val="3503"/>
              </a:lnSpc>
            </a:pPr>
            <a:endParaRPr lang="en-US" sz="2695" dirty="0">
              <a:solidFill>
                <a:srgbClr val="0B4236"/>
              </a:solidFill>
              <a:latin typeface="Garet Book"/>
            </a:endParaRPr>
          </a:p>
        </p:txBody>
      </p:sp>
      <p:pic>
        <p:nvPicPr>
          <p:cNvPr id="6" name="Graphic 5">
            <a:extLst>
              <a:ext uri="{FF2B5EF4-FFF2-40B4-BE49-F238E27FC236}">
                <a16:creationId xmlns:a16="http://schemas.microsoft.com/office/drawing/2014/main" id="{2B3CA32B-AC74-AA44-5EC0-4A9BEF6DC2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258800" y="342900"/>
            <a:ext cx="4428270" cy="31181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867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83953">
            <a:off x="10291032" y="6673516"/>
            <a:ext cx="11406566" cy="5952154"/>
          </a:xfrm>
          <a:prstGeom prst="rect">
            <a:avLst/>
          </a:prstGeom>
        </p:spPr>
      </p:pic>
      <p:sp>
        <p:nvSpPr>
          <p:cNvPr id="3" name="TextBox 3"/>
          <p:cNvSpPr txBox="1"/>
          <p:nvPr/>
        </p:nvSpPr>
        <p:spPr>
          <a:xfrm>
            <a:off x="1063113" y="1028342"/>
            <a:ext cx="6057900" cy="2882683"/>
          </a:xfrm>
          <a:prstGeom prst="rect">
            <a:avLst/>
          </a:prstGeom>
        </p:spPr>
        <p:txBody>
          <a:bodyPr wrap="square" lIns="0" tIns="0" rIns="0" bIns="0" rtlCol="0" anchor="t">
            <a:spAutoFit/>
          </a:bodyPr>
          <a:lstStyle/>
          <a:p>
            <a:pPr>
              <a:lnSpc>
                <a:spcPts val="11333"/>
              </a:lnSpc>
            </a:pPr>
            <a:r>
              <a:rPr lang="en-US" sz="9444" dirty="0">
                <a:solidFill>
                  <a:srgbClr val="B3E4C5"/>
                </a:solidFill>
                <a:latin typeface="Neue Machina"/>
              </a:rPr>
              <a:t>Games in Python</a:t>
            </a:r>
          </a:p>
        </p:txBody>
      </p:sp>
      <p:sp>
        <p:nvSpPr>
          <p:cNvPr id="4" name="TextBox 4"/>
          <p:cNvSpPr txBox="1"/>
          <p:nvPr/>
        </p:nvSpPr>
        <p:spPr>
          <a:xfrm>
            <a:off x="1028700" y="4395181"/>
            <a:ext cx="13421052" cy="4264166"/>
          </a:xfrm>
          <a:prstGeom prst="rect">
            <a:avLst/>
          </a:prstGeom>
        </p:spPr>
        <p:txBody>
          <a:bodyPr lIns="0" tIns="0" rIns="0" bIns="0" rtlCol="0" anchor="t">
            <a:spAutoFit/>
          </a:bodyPr>
          <a:lstStyle/>
          <a:p>
            <a:pPr marL="699273" lvl="1" indent="-349637">
              <a:lnSpc>
                <a:spcPts val="4210"/>
              </a:lnSpc>
              <a:buFont typeface="Arial"/>
              <a:buChar char="•"/>
            </a:pPr>
            <a:r>
              <a:rPr lang="en-US" sz="3238">
                <a:solidFill>
                  <a:srgbClr val="B3E4C5"/>
                </a:solidFill>
                <a:latin typeface="Garet Book"/>
              </a:rPr>
              <a:t>Python for game development has become a compelling choice for the entertainment industry. </a:t>
            </a:r>
          </a:p>
          <a:p>
            <a:pPr marL="699273" lvl="1" indent="-349637">
              <a:lnSpc>
                <a:spcPts val="4210"/>
              </a:lnSpc>
              <a:buFont typeface="Arial"/>
              <a:buChar char="•"/>
            </a:pPr>
            <a:r>
              <a:rPr lang="en-US" sz="3238">
                <a:solidFill>
                  <a:srgbClr val="B3E4C5"/>
                </a:solidFill>
                <a:latin typeface="Garet Book"/>
              </a:rPr>
              <a:t>It isn’t just because of the popularity of Python in other tech fields or because it’s free and open source. </a:t>
            </a:r>
          </a:p>
          <a:p>
            <a:pPr marL="699273" lvl="1" indent="-349637">
              <a:lnSpc>
                <a:spcPts val="4210"/>
              </a:lnSpc>
              <a:buFont typeface="Arial"/>
              <a:buChar char="•"/>
            </a:pPr>
            <a:r>
              <a:rPr lang="en-US" sz="3238">
                <a:solidFill>
                  <a:srgbClr val="B3E4C5"/>
                </a:solidFill>
                <a:latin typeface="Garet Book"/>
              </a:rPr>
              <a:t>Python is used in game development because it’s an incredibly versatile and powerful programming language. </a:t>
            </a:r>
          </a:p>
          <a:p>
            <a:pPr marL="699273" lvl="1" indent="-349637">
              <a:lnSpc>
                <a:spcPts val="4210"/>
              </a:lnSpc>
              <a:buFont typeface="Arial"/>
              <a:buChar char="•"/>
            </a:pPr>
            <a:r>
              <a:rPr lang="en-US" sz="3238">
                <a:solidFill>
                  <a:srgbClr val="B3E4C5"/>
                </a:solidFill>
                <a:latin typeface="Garet Book"/>
              </a:rPr>
              <a:t>It makes many of the most common tasks associated with game development quick and easy to accomplish.</a:t>
            </a:r>
          </a:p>
        </p:txBody>
      </p:sp>
      <p:pic>
        <p:nvPicPr>
          <p:cNvPr id="6" name="Graphic 5">
            <a:extLst>
              <a:ext uri="{FF2B5EF4-FFF2-40B4-BE49-F238E27FC236}">
                <a16:creationId xmlns:a16="http://schemas.microsoft.com/office/drawing/2014/main" id="{AE53DAB9-DA6B-A24D-5445-DF01672E47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251986" y="1275941"/>
            <a:ext cx="3948320" cy="2635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3E4C5"/>
        </a:solidFill>
        <a:effectLst/>
      </p:bgPr>
    </p:bg>
    <p:spTree>
      <p:nvGrpSpPr>
        <p:cNvPr id="1" name=""/>
        <p:cNvGrpSpPr/>
        <p:nvPr/>
      </p:nvGrpSpPr>
      <p:grpSpPr>
        <a:xfrm>
          <a:off x="0" y="0"/>
          <a:ext cx="0" cy="0"/>
          <a:chOff x="0" y="0"/>
          <a:chExt cx="0" cy="0"/>
        </a:xfrm>
      </p:grpSpPr>
      <p:sp>
        <p:nvSpPr>
          <p:cNvPr id="2" name="TextBox 2"/>
          <p:cNvSpPr txBox="1"/>
          <p:nvPr/>
        </p:nvSpPr>
        <p:spPr>
          <a:xfrm>
            <a:off x="882937" y="1373903"/>
            <a:ext cx="16567902" cy="869341"/>
          </a:xfrm>
          <a:prstGeom prst="rect">
            <a:avLst/>
          </a:prstGeom>
        </p:spPr>
        <p:txBody>
          <a:bodyPr wrap="square" lIns="0" tIns="0" rIns="0" bIns="0" rtlCol="0" anchor="t">
            <a:spAutoFit/>
          </a:bodyPr>
          <a:lstStyle/>
          <a:p>
            <a:pPr>
              <a:lnSpc>
                <a:spcPts val="7054"/>
              </a:lnSpc>
            </a:pPr>
            <a:r>
              <a:rPr lang="en-US" sz="5879" dirty="0">
                <a:solidFill>
                  <a:srgbClr val="0B4236"/>
                </a:solidFill>
                <a:latin typeface="Neue Machina"/>
              </a:rPr>
              <a:t>Reasons for Game Development in Python</a:t>
            </a:r>
          </a:p>
        </p:txBody>
      </p:sp>
      <p:sp>
        <p:nvSpPr>
          <p:cNvPr id="3" name="TextBox 3"/>
          <p:cNvSpPr txBox="1"/>
          <p:nvPr/>
        </p:nvSpPr>
        <p:spPr>
          <a:xfrm>
            <a:off x="1258115" y="3280671"/>
            <a:ext cx="16191684" cy="2381421"/>
          </a:xfrm>
          <a:prstGeom prst="rect">
            <a:avLst/>
          </a:prstGeom>
        </p:spPr>
        <p:txBody>
          <a:bodyPr wrap="square" lIns="0" tIns="0" rIns="0" bIns="0" rtlCol="0" anchor="t">
            <a:spAutoFit/>
          </a:bodyPr>
          <a:lstStyle/>
          <a:p>
            <a:pPr marL="680275" lvl="1" indent="-340138">
              <a:lnSpc>
                <a:spcPts val="4726"/>
              </a:lnSpc>
              <a:buFont typeface="Arial"/>
              <a:buChar char="•"/>
            </a:pPr>
            <a:r>
              <a:rPr lang="en-US" sz="3150" dirty="0">
                <a:solidFill>
                  <a:srgbClr val="0B4236"/>
                </a:solidFill>
                <a:latin typeface="Garet Book"/>
              </a:rPr>
              <a:t>Clean Syntax</a:t>
            </a:r>
          </a:p>
          <a:p>
            <a:pPr marL="1360550" lvl="2" indent="-453517">
              <a:lnSpc>
                <a:spcPts val="4726"/>
              </a:lnSpc>
              <a:buFont typeface="Arial"/>
              <a:buChar char="⚬"/>
            </a:pPr>
            <a:r>
              <a:rPr lang="en-US" sz="3150" dirty="0">
                <a:solidFill>
                  <a:srgbClr val="0B4236"/>
                </a:solidFill>
                <a:latin typeface="Garet Book"/>
              </a:rPr>
              <a:t>A clean syntax helps in the smooth implementation of the idea or logic, debugging becomes less complicated, and the ability to add features easily makes it an excellent choice for developing games.</a:t>
            </a:r>
          </a:p>
        </p:txBody>
      </p:sp>
      <p:sp>
        <p:nvSpPr>
          <p:cNvPr id="5" name="TextBox 4">
            <a:extLst>
              <a:ext uri="{FF2B5EF4-FFF2-40B4-BE49-F238E27FC236}">
                <a16:creationId xmlns:a16="http://schemas.microsoft.com/office/drawing/2014/main" id="{DA39EB75-512F-D9A5-2D8C-364613F46E77}"/>
              </a:ext>
            </a:extLst>
          </p:cNvPr>
          <p:cNvSpPr txBox="1"/>
          <p:nvPr/>
        </p:nvSpPr>
        <p:spPr>
          <a:xfrm>
            <a:off x="1258114" y="6210300"/>
            <a:ext cx="16191685" cy="3076483"/>
          </a:xfrm>
          <a:prstGeom prst="rect">
            <a:avLst/>
          </a:prstGeom>
          <a:noFill/>
        </p:spPr>
        <p:txBody>
          <a:bodyPr wrap="square">
            <a:spAutoFit/>
          </a:bodyPr>
          <a:lstStyle/>
          <a:p>
            <a:pPr marL="680275" lvl="1" indent="-340138">
              <a:lnSpc>
                <a:spcPts val="4726"/>
              </a:lnSpc>
              <a:buFont typeface="Arial"/>
              <a:buChar char="•"/>
            </a:pPr>
            <a:r>
              <a:rPr lang="en-US" sz="3150" dirty="0">
                <a:solidFill>
                  <a:srgbClr val="0B4236"/>
                </a:solidFill>
                <a:latin typeface="Garet Book"/>
              </a:rPr>
              <a:t>Flexible Object Orientation</a:t>
            </a:r>
          </a:p>
          <a:p>
            <a:pPr marL="1360550" lvl="2" indent="-453517">
              <a:lnSpc>
                <a:spcPts val="4726"/>
              </a:lnSpc>
              <a:buFont typeface="Arial"/>
              <a:buChar char="⚬"/>
            </a:pPr>
            <a:r>
              <a:rPr lang="en-US" sz="3150" dirty="0">
                <a:solidFill>
                  <a:srgbClr val="0B4236"/>
                </a:solidFill>
                <a:latin typeface="Garet Book"/>
              </a:rPr>
              <a:t>programmers can easily create new objects and modify existing ones without writing much code. It makes Python for game development an ideal choice as developers often need to create and update objects on the fly.</a:t>
            </a:r>
          </a:p>
        </p:txBody>
      </p:sp>
    </p:spTree>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3E4C5"/>
        </a:solidFill>
        <a:effectLst/>
      </p:bgPr>
    </p:bg>
    <p:spTree>
      <p:nvGrpSpPr>
        <p:cNvPr id="1" name=""/>
        <p:cNvGrpSpPr/>
        <p:nvPr/>
      </p:nvGrpSpPr>
      <p:grpSpPr>
        <a:xfrm>
          <a:off x="0" y="0"/>
          <a:ext cx="0" cy="0"/>
          <a:chOff x="0" y="0"/>
          <a:chExt cx="0" cy="0"/>
        </a:xfrm>
      </p:grpSpPr>
      <p:sp>
        <p:nvSpPr>
          <p:cNvPr id="2" name="TextBox 2"/>
          <p:cNvSpPr txBox="1"/>
          <p:nvPr/>
        </p:nvSpPr>
        <p:spPr>
          <a:xfrm>
            <a:off x="990600" y="1790700"/>
            <a:ext cx="16001185" cy="2381421"/>
          </a:xfrm>
          <a:prstGeom prst="rect">
            <a:avLst/>
          </a:prstGeom>
        </p:spPr>
        <p:txBody>
          <a:bodyPr lIns="0" tIns="0" rIns="0" bIns="0" rtlCol="0" anchor="t">
            <a:spAutoFit/>
          </a:bodyPr>
          <a:lstStyle/>
          <a:p>
            <a:pPr marL="680275" lvl="1" indent="-340138">
              <a:lnSpc>
                <a:spcPts val="4726"/>
              </a:lnSpc>
              <a:buFont typeface="Arial"/>
              <a:buChar char="•"/>
            </a:pPr>
            <a:r>
              <a:rPr lang="en-US" sz="3150" dirty="0">
                <a:solidFill>
                  <a:srgbClr val="0B4236"/>
                </a:solidFill>
                <a:latin typeface="Garet Book"/>
              </a:rPr>
              <a:t>Gaming-based Libraries and Frameworks</a:t>
            </a:r>
          </a:p>
          <a:p>
            <a:pPr marL="1360550" lvl="2" indent="-453517">
              <a:lnSpc>
                <a:spcPts val="4726"/>
              </a:lnSpc>
              <a:buFont typeface="Arial"/>
              <a:buChar char="⚬"/>
            </a:pPr>
            <a:r>
              <a:rPr lang="en-US" sz="3150" dirty="0">
                <a:solidFill>
                  <a:srgbClr val="0B4236"/>
                </a:solidFill>
                <a:latin typeface="Garet Book"/>
              </a:rPr>
              <a:t>Python for game development provides support to 2D graphics along with 3D graphics. It has many libraries and frameworks available that make game development easy.</a:t>
            </a:r>
          </a:p>
        </p:txBody>
      </p:sp>
      <p:sp>
        <p:nvSpPr>
          <p:cNvPr id="6" name="TextBox 5">
            <a:extLst>
              <a:ext uri="{FF2B5EF4-FFF2-40B4-BE49-F238E27FC236}">
                <a16:creationId xmlns:a16="http://schemas.microsoft.com/office/drawing/2014/main" id="{D85896E6-082E-A0AA-1863-B6127EE12542}"/>
              </a:ext>
            </a:extLst>
          </p:cNvPr>
          <p:cNvSpPr txBox="1"/>
          <p:nvPr/>
        </p:nvSpPr>
        <p:spPr>
          <a:xfrm>
            <a:off x="1143406" y="5143500"/>
            <a:ext cx="16001185" cy="2473754"/>
          </a:xfrm>
          <a:prstGeom prst="rect">
            <a:avLst/>
          </a:prstGeom>
          <a:noFill/>
        </p:spPr>
        <p:txBody>
          <a:bodyPr wrap="square">
            <a:spAutoFit/>
          </a:bodyPr>
          <a:lstStyle/>
          <a:p>
            <a:pPr marL="680275" lvl="1" indent="-340138">
              <a:lnSpc>
                <a:spcPts val="4726"/>
              </a:lnSpc>
              <a:buFont typeface="Arial"/>
              <a:buChar char="•"/>
            </a:pPr>
            <a:r>
              <a:rPr lang="en-US" sz="3150" dirty="0">
                <a:solidFill>
                  <a:srgbClr val="0B4236"/>
                </a:solidFill>
                <a:latin typeface="Garet Book"/>
              </a:rPr>
              <a:t>Massive Community Support</a:t>
            </a:r>
          </a:p>
          <a:p>
            <a:pPr marL="1360550" lvl="2" indent="-453517">
              <a:lnSpc>
                <a:spcPts val="4726"/>
              </a:lnSpc>
              <a:buFont typeface="Arial"/>
              <a:buChar char="⚬"/>
            </a:pPr>
            <a:r>
              <a:rPr lang="en-US" sz="3150" dirty="0">
                <a:solidFill>
                  <a:srgbClr val="0B4236"/>
                </a:solidFill>
                <a:latin typeface="Garet Book"/>
              </a:rPr>
              <a:t>Python has one of the largest and most active communities. If you’re stuck on a problem, chances are good that someone in the community has already faced and solved it.</a:t>
            </a:r>
          </a:p>
        </p:txBody>
      </p:sp>
    </p:spTree>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867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83953">
            <a:off x="10594676" y="5668648"/>
            <a:ext cx="14996323" cy="7825354"/>
          </a:xfrm>
          <a:prstGeom prst="rect">
            <a:avLst/>
          </a:prstGeom>
        </p:spPr>
      </p:pic>
      <p:sp>
        <p:nvSpPr>
          <p:cNvPr id="3" name="TextBox 3"/>
          <p:cNvSpPr txBox="1"/>
          <p:nvPr/>
        </p:nvSpPr>
        <p:spPr>
          <a:xfrm>
            <a:off x="981635" y="3619500"/>
            <a:ext cx="16001185" cy="3586879"/>
          </a:xfrm>
          <a:prstGeom prst="rect">
            <a:avLst/>
          </a:prstGeom>
        </p:spPr>
        <p:txBody>
          <a:bodyPr lIns="0" tIns="0" rIns="0" bIns="0" rtlCol="0" anchor="t">
            <a:spAutoFit/>
          </a:bodyPr>
          <a:lstStyle/>
          <a:p>
            <a:pPr marL="680274" lvl="1" indent="-340137">
              <a:lnSpc>
                <a:spcPts val="4726"/>
              </a:lnSpc>
              <a:buFont typeface="Arial"/>
              <a:buChar char="•"/>
            </a:pPr>
            <a:r>
              <a:rPr lang="en-US" sz="3150" dirty="0" err="1">
                <a:solidFill>
                  <a:srgbClr val="B3E4C5"/>
                </a:solidFill>
                <a:latin typeface="Garet Book"/>
              </a:rPr>
              <a:t>Pygame</a:t>
            </a:r>
            <a:r>
              <a:rPr lang="en-US" sz="3150" dirty="0">
                <a:solidFill>
                  <a:srgbClr val="B3E4C5"/>
                </a:solidFill>
                <a:latin typeface="Garet Book"/>
              </a:rPr>
              <a:t> is a free and open-source cross-platform library for the development of multimedia applications like video games using Python.</a:t>
            </a:r>
          </a:p>
          <a:p>
            <a:pPr marL="680274" lvl="1" indent="-340137">
              <a:lnSpc>
                <a:spcPts val="4726"/>
              </a:lnSpc>
              <a:buFont typeface="Arial"/>
              <a:buChar char="•"/>
            </a:pPr>
            <a:r>
              <a:rPr lang="en-US" sz="3150" dirty="0" err="1">
                <a:solidFill>
                  <a:srgbClr val="B3E4C5"/>
                </a:solidFill>
                <a:latin typeface="Garet Book"/>
              </a:rPr>
              <a:t>Pygame</a:t>
            </a:r>
            <a:r>
              <a:rPr lang="en-US" sz="3150" dirty="0">
                <a:solidFill>
                  <a:srgbClr val="B3E4C5"/>
                </a:solidFill>
                <a:latin typeface="Garet Book"/>
              </a:rPr>
              <a:t> is suitable to create client-side applications.</a:t>
            </a:r>
          </a:p>
          <a:p>
            <a:pPr marL="680274" lvl="1" indent="-340137">
              <a:lnSpc>
                <a:spcPts val="4726"/>
              </a:lnSpc>
              <a:buFont typeface="Arial"/>
              <a:buChar char="•"/>
            </a:pPr>
            <a:r>
              <a:rPr lang="en-US" sz="3150" dirty="0">
                <a:solidFill>
                  <a:srgbClr val="B3E4C5"/>
                </a:solidFill>
                <a:latin typeface="Garet Book"/>
              </a:rPr>
              <a:t>Games Developed using </a:t>
            </a:r>
            <a:r>
              <a:rPr lang="en-US" sz="3150" dirty="0" err="1">
                <a:solidFill>
                  <a:srgbClr val="B3E4C5"/>
                </a:solidFill>
                <a:latin typeface="Garet Book"/>
              </a:rPr>
              <a:t>Pygame</a:t>
            </a:r>
            <a:r>
              <a:rPr lang="en-US" sz="3150" dirty="0">
                <a:solidFill>
                  <a:srgbClr val="B3E4C5"/>
                </a:solidFill>
                <a:latin typeface="Garet Book"/>
              </a:rPr>
              <a:t>:</a:t>
            </a:r>
          </a:p>
          <a:p>
            <a:pPr marL="797337" lvl="2">
              <a:lnSpc>
                <a:spcPts val="4726"/>
              </a:lnSpc>
            </a:pPr>
            <a:r>
              <a:rPr lang="en-US" sz="3150" dirty="0">
                <a:solidFill>
                  <a:srgbClr val="B3E4C5"/>
                </a:solidFill>
                <a:latin typeface="Garet Book"/>
              </a:rPr>
              <a:t>		Flappy bird					Snake Game</a:t>
            </a:r>
          </a:p>
          <a:p>
            <a:pPr marL="797337" lvl="2">
              <a:lnSpc>
                <a:spcPts val="4726"/>
              </a:lnSpc>
            </a:pPr>
            <a:r>
              <a:rPr lang="en-US" sz="3150" dirty="0">
                <a:solidFill>
                  <a:srgbClr val="B3E4C5"/>
                </a:solidFill>
                <a:latin typeface="Garet Book"/>
              </a:rPr>
              <a:t>		Sudoku						Retro Racing Games</a:t>
            </a:r>
          </a:p>
        </p:txBody>
      </p:sp>
      <p:sp>
        <p:nvSpPr>
          <p:cNvPr id="4" name="TextBox 4"/>
          <p:cNvSpPr txBox="1"/>
          <p:nvPr/>
        </p:nvSpPr>
        <p:spPr>
          <a:xfrm>
            <a:off x="1028700" y="1019175"/>
            <a:ext cx="6910589" cy="1295400"/>
          </a:xfrm>
          <a:prstGeom prst="rect">
            <a:avLst/>
          </a:prstGeom>
        </p:spPr>
        <p:txBody>
          <a:bodyPr lIns="0" tIns="0" rIns="0" bIns="0" rtlCol="0" anchor="t">
            <a:spAutoFit/>
          </a:bodyPr>
          <a:lstStyle/>
          <a:p>
            <a:pPr>
              <a:lnSpc>
                <a:spcPts val="10144"/>
              </a:lnSpc>
            </a:pPr>
            <a:r>
              <a:rPr lang="en-US" sz="8454">
                <a:solidFill>
                  <a:srgbClr val="B3E4C5"/>
                </a:solidFill>
                <a:latin typeface="Neue Machina"/>
              </a:rPr>
              <a:t>Pygame</a:t>
            </a:r>
          </a:p>
        </p:txBody>
      </p:sp>
    </p:spTree>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540</TotalTime>
  <Words>809</Words>
  <Application>Microsoft Office PowerPoint</Application>
  <PresentationFormat>Custom</PresentationFormat>
  <Paragraphs>103</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Canva Sans</vt:lpstr>
      <vt:lpstr>Garet Book</vt:lpstr>
      <vt:lpstr>Arial</vt:lpstr>
      <vt:lpstr>Neue Machina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 Puzzle</dc:title>
  <cp:lastModifiedBy>Niraj Pujari</cp:lastModifiedBy>
  <cp:revision>42</cp:revision>
  <dcterms:created xsi:type="dcterms:W3CDTF">2006-08-16T00:00:00Z</dcterms:created>
  <dcterms:modified xsi:type="dcterms:W3CDTF">2022-11-21T03:52:08Z</dcterms:modified>
  <dc:identifier>DAFR8UTuJK0</dc:identifier>
</cp:coreProperties>
</file>